
<file path=[Content_Types].xml><?xml version="1.0" encoding="utf-8"?>
<Types xmlns="http://schemas.openxmlformats.org/package/2006/content-types">
  <Default Extension="xml" ContentType="application/xml"/>
  <Default Extension="jpeg" ContentType="image/jpeg"/>
  <Default Extension="xlsx" ContentType="application/vnd.openxmlformats-officedocument.spreadsheetml.sheet"/>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11.xml" ContentType="application/vnd.openxmlformats-officedocument.presentationml.notesSlide+xml"/>
  <Override PartName="/ppt/charts/chart4.xml" ContentType="application/vnd.openxmlformats-officedocument.drawingml.chart+xml"/>
  <Override PartName="/ppt/notesSlides/notesSlide12.xml" ContentType="application/vnd.openxmlformats-officedocument.presentationml.notesSl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3.xml" ContentType="application/vnd.openxmlformats-officedocument.presentationml.notesSlid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4.xml" ContentType="application/vnd.openxmlformats-officedocument.presentationml.notesSlide+xml"/>
  <Override PartName="/ppt/charts/chart7.xml" ContentType="application/vnd.openxmlformats-officedocument.drawingml.chart+xml"/>
  <Override PartName="/ppt/notesSlides/notesSlide15.xml" ContentType="application/vnd.openxmlformats-officedocument.presentationml.notesSlide+xml"/>
  <Override PartName="/ppt/charts/chart8.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9.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5" r:id="rId3"/>
    <p:sldMasterId id="2147483674" r:id="rId4"/>
  </p:sldMasterIdLst>
  <p:notesMasterIdLst>
    <p:notesMasterId r:id="rId24"/>
  </p:notesMasterIdLst>
  <p:handoutMasterIdLst>
    <p:handoutMasterId r:id="rId25"/>
  </p:handoutMasterIdLst>
  <p:sldIdLst>
    <p:sldId id="256" r:id="rId5"/>
    <p:sldId id="292" r:id="rId6"/>
    <p:sldId id="288" r:id="rId7"/>
    <p:sldId id="293" r:id="rId8"/>
    <p:sldId id="298" r:id="rId9"/>
    <p:sldId id="280" r:id="rId10"/>
    <p:sldId id="294" r:id="rId11"/>
    <p:sldId id="263" r:id="rId12"/>
    <p:sldId id="276" r:id="rId13"/>
    <p:sldId id="265" r:id="rId14"/>
    <p:sldId id="266" r:id="rId15"/>
    <p:sldId id="295" r:id="rId16"/>
    <p:sldId id="296" r:id="rId17"/>
    <p:sldId id="297" r:id="rId18"/>
    <p:sldId id="286" r:id="rId19"/>
    <p:sldId id="268" r:id="rId20"/>
    <p:sldId id="269" r:id="rId21"/>
    <p:sldId id="282" r:id="rId22"/>
    <p:sldId id="272" r:id="rId23"/>
  </p:sldIdLst>
  <p:sldSz cx="9144000" cy="6858000" type="screen4x3"/>
  <p:notesSz cx="7023100" cy="93091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4319">
          <p15:clr>
            <a:srgbClr val="A4A3A4"/>
          </p15:clr>
        </p15:guide>
        <p15:guide id="2" pos="300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294AE"/>
    <a:srgbClr val="F5D944"/>
    <a:srgbClr val="B1063A"/>
    <a:srgbClr val="004282"/>
    <a:srgbClr val="08ADCD"/>
    <a:srgbClr val="870029"/>
    <a:srgbClr val="092957"/>
    <a:srgbClr val="2195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638" autoAdjust="0"/>
    <p:restoredTop sz="70230" autoAdjust="0"/>
  </p:normalViewPr>
  <p:slideViewPr>
    <p:cSldViewPr snapToGrid="0" snapToObjects="1">
      <p:cViewPr>
        <p:scale>
          <a:sx n="70" d="100"/>
          <a:sy n="70" d="100"/>
        </p:scale>
        <p:origin x="304" y="240"/>
      </p:cViewPr>
      <p:guideLst>
        <p:guide orient="horz" pos="4319"/>
        <p:guide pos="300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snapToObjects="1">
      <p:cViewPr varScale="1">
        <p:scale>
          <a:sx n="85" d="100"/>
          <a:sy n="85" d="100"/>
        </p:scale>
        <p:origin x="3846" y="108"/>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notesMaster" Target="notesMasters/notesMaster1.xml"/><Relationship Id="rId25" Type="http://schemas.openxmlformats.org/officeDocument/2006/relationships/handoutMaster" Target="handoutMasters/handout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Users/fionabond/Documents/Documents%20-%20Fiona&#8217;s%20MacBook%20Pro/Documents/Creative%20Waco/AEP5%20Americans%20For%20the%20Arts/Results/Working%20spreadsheet.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4" Type="http://schemas.openxmlformats.org/officeDocument/2006/relationships/package" Target="../embeddings/Microsoft_Excel_Worksheet2.xlsx"/><Relationship Id="rId1" Type="http://schemas.microsoft.com/office/2011/relationships/chartStyle" Target="style2.xml"/><Relationship Id="rId2" Type="http://schemas.microsoft.com/office/2011/relationships/chartColorStyle" Target="colors2.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microsoft.com/office/2011/relationships/chartStyle" Target="style4.xml"/><Relationship Id="rId2" Type="http://schemas.microsoft.com/office/2011/relationships/chartColorStyle" Target="colors4.xml"/><Relationship Id="rId3" Type="http://schemas.openxmlformats.org/officeDocument/2006/relationships/oleObject" Target="file:////Users/fionabond/Documents/Documents%20-%20Fiona&#8217;s%20MacBook%20Pro/Documents/Creative%20Waco/AEP5%20Americans%20For%20the%20Arts/Results/Working%20spreadsheet.xlsx" TargetMode="Externa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8.xml.rels><?xml version="1.0" encoding="UTF-8" standalone="yes"?>
<Relationships xmlns="http://schemas.openxmlformats.org/package/2006/relationships"><Relationship Id="rId1" Type="http://schemas.microsoft.com/office/2011/relationships/chartStyle" Target="style5.xml"/><Relationship Id="rId2" Type="http://schemas.microsoft.com/office/2011/relationships/chartColorStyle" Target="colors5.xml"/><Relationship Id="rId3" Type="http://schemas.openxmlformats.org/officeDocument/2006/relationships/oleObject" Target="file:////Users/fionabond/Documents/Documents%20-%20Fiona&#8217;s%20MacBook%20Pro/Documents/Creative%20Waco/AEP5%20Americans%20For%20the%20Arts/Results/Working%20spreadsheet.xlsx" TargetMode="External"/></Relationships>
</file>

<file path=ppt/charts/_rels/chart9.xml.rels><?xml version="1.0" encoding="UTF-8" standalone="yes"?>
<Relationships xmlns="http://schemas.openxmlformats.org/package/2006/relationships"><Relationship Id="rId1" Type="http://schemas.microsoft.com/office/2011/relationships/chartStyle" Target="style6.xml"/><Relationship Id="rId2" Type="http://schemas.microsoft.com/office/2011/relationships/chartColorStyle" Target="colors6.xml"/><Relationship Id="rId3"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2963374028858"/>
          <c:y val="0.11227715788529"/>
          <c:w val="0.374991988055605"/>
          <c:h val="0.711439372624572"/>
        </c:manualLayout>
      </c:layout>
      <c:pieChart>
        <c:varyColors val="1"/>
        <c:ser>
          <c:idx val="0"/>
          <c:order val="0"/>
          <c:explosion val="2"/>
          <c:dPt>
            <c:idx val="0"/>
            <c:bubble3D val="0"/>
            <c:extLst xmlns:c16r2="http://schemas.microsoft.com/office/drawing/2015/06/chart">
              <c:ext xmlns:c16="http://schemas.microsoft.com/office/drawing/2014/chart" uri="{C3380CC4-5D6E-409C-BE32-E72D297353CC}">
                <c16:uniqueId val="{00000000-B093-475F-8229-0142C7D162DC}"/>
              </c:ext>
            </c:extLst>
          </c:dPt>
          <c:dPt>
            <c:idx val="1"/>
            <c:bubble3D val="0"/>
            <c:extLst xmlns:c16r2="http://schemas.microsoft.com/office/drawing/2015/06/chart">
              <c:ext xmlns:c16="http://schemas.microsoft.com/office/drawing/2014/chart" uri="{C3380CC4-5D6E-409C-BE32-E72D297353CC}">
                <c16:uniqueId val="{00000001-B093-475F-8229-0142C7D162DC}"/>
              </c:ext>
            </c:extLst>
          </c:dPt>
          <c:dLbls>
            <c:dLbl>
              <c:idx val="0"/>
              <c:layout>
                <c:manualLayout>
                  <c:x val="-0.00557383020884308"/>
                  <c:y val="0.0378518733994916"/>
                </c:manualLayout>
              </c:layout>
              <c:tx>
                <c:rich>
                  <a:bodyPr wrap="square" lIns="38100" tIns="19050" rIns="38100" bIns="19050" anchor="ctr">
                    <a:noAutofit/>
                  </a:bodyPr>
                  <a:lstStyle/>
                  <a:p>
                    <a:pPr>
                      <a:defRPr sz="2800">
                        <a:latin typeface="+mn-lt"/>
                        <a:cs typeface="Arial" panose="020B0604020202020204" pitchFamily="34" charset="0"/>
                      </a:defRPr>
                    </a:pPr>
                    <a:fld id="{1C8238BD-71BF-4C7D-A858-73C74A6F7842}" type="CATEGORYNAME">
                      <a:rPr lang="en-US" sz="2800" smtClean="0">
                        <a:latin typeface="+mn-lt"/>
                        <a:cs typeface="Arial" panose="020B0604020202020204" pitchFamily="34" charset="0"/>
                      </a:rPr>
                      <a:pPr>
                        <a:defRPr sz="2800">
                          <a:latin typeface="+mn-lt"/>
                          <a:cs typeface="Arial" panose="020B0604020202020204" pitchFamily="34" charset="0"/>
                        </a:defRPr>
                      </a:pPr>
                      <a:t>[CATEGORY NAME]</a:t>
                    </a:fld>
                    <a:r>
                      <a:rPr lang="en-US" sz="2800" baseline="0" dirty="0">
                        <a:latin typeface="+mn-lt"/>
                        <a:cs typeface="Arial" panose="020B0604020202020204" pitchFamily="34" charset="0"/>
                      </a:rPr>
                      <a:t> </a:t>
                    </a:r>
                    <a:fld id="{6401BB88-B851-4846-B8A6-570BEC9EEA1D}" type="VALUE">
                      <a:rPr lang="en-US" sz="2800" baseline="0" smtClean="0">
                        <a:latin typeface="+mn-lt"/>
                        <a:cs typeface="Arial" panose="020B0604020202020204" pitchFamily="34" charset="0"/>
                      </a:rPr>
                      <a:pPr>
                        <a:defRPr sz="2800">
                          <a:latin typeface="+mn-lt"/>
                          <a:cs typeface="Arial" panose="020B0604020202020204" pitchFamily="34" charset="0"/>
                        </a:defRPr>
                      </a:pPr>
                      <a:t>[VALUE]</a:t>
                    </a:fld>
                    <a:r>
                      <a:rPr lang="en-US" sz="2800" baseline="0" dirty="0">
                        <a:latin typeface="+mn-lt"/>
                        <a:cs typeface="Arial" panose="020B0604020202020204" pitchFamily="34" charset="0"/>
                      </a:rPr>
                      <a:t> Billion</a:t>
                    </a:r>
                  </a:p>
                </c:rich>
              </c:tx>
              <c:spPr>
                <a:noFill/>
                <a:ln>
                  <a:noFill/>
                </a:ln>
                <a:effectLst/>
              </c:spPr>
              <c:dLblPos val="bestFi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0-B093-475F-8229-0142C7D162DC}"/>
                </c:ext>
                <c:ext xmlns:c15="http://schemas.microsoft.com/office/drawing/2012/chart" uri="{CE6537A1-D6FC-4f65-9D91-7224C49458BB}">
                  <c15:spPr xmlns:c15="http://schemas.microsoft.com/office/drawing/2012/chart">
                    <a:prstGeom prst="wedgeRectCallout">
                      <a:avLst/>
                    </a:prstGeom>
                  </c15:spPr>
                  <c15:layout>
                    <c:manualLayout>
                      <c:w val="0.243917832087268"/>
                      <c:h val="0.399488671858235"/>
                    </c:manualLayout>
                  </c15:layout>
                  <c15:dlblFieldTable/>
                  <c15:showDataLabelsRange val="0"/>
                </c:ext>
              </c:extLst>
            </c:dLbl>
            <c:dLbl>
              <c:idx val="1"/>
              <c:layout>
                <c:manualLayout>
                  <c:x val="0.0111476604176862"/>
                  <c:y val="-0.0529926227592883"/>
                </c:manualLayout>
              </c:layout>
              <c:tx>
                <c:rich>
                  <a:bodyPr wrap="square" lIns="38100" tIns="19050" rIns="38100" bIns="19050" anchor="ctr">
                    <a:noAutofit/>
                  </a:bodyPr>
                  <a:lstStyle/>
                  <a:p>
                    <a:pPr>
                      <a:defRPr sz="2800">
                        <a:latin typeface="+mn-lt"/>
                        <a:cs typeface="Arial" panose="020B0604020202020204" pitchFamily="34" charset="0"/>
                      </a:defRPr>
                    </a:pPr>
                    <a:fld id="{CE180510-20F3-48BC-A108-52AFABEB3051}" type="CATEGORYNAME">
                      <a:rPr lang="en-US" sz="2800" smtClean="0">
                        <a:latin typeface="+mn-lt"/>
                        <a:cs typeface="Arial" panose="020B0604020202020204" pitchFamily="34" charset="0"/>
                      </a:rPr>
                      <a:pPr>
                        <a:defRPr sz="2800">
                          <a:latin typeface="+mn-lt"/>
                          <a:cs typeface="Arial" panose="020B0604020202020204" pitchFamily="34" charset="0"/>
                        </a:defRPr>
                      </a:pPr>
                      <a:t>[CATEGORY NAME]</a:t>
                    </a:fld>
                    <a:r>
                      <a:rPr lang="en-US" sz="2800" baseline="0" dirty="0">
                        <a:latin typeface="+mn-lt"/>
                        <a:cs typeface="Arial" panose="020B0604020202020204" pitchFamily="34" charset="0"/>
                      </a:rPr>
                      <a:t> </a:t>
                    </a:r>
                    <a:fld id="{30F5D6A9-A97B-4E32-A697-FE9F088861E1}" type="VALUE">
                      <a:rPr lang="en-US" sz="2800" baseline="0" smtClean="0">
                        <a:latin typeface="+mn-lt"/>
                        <a:cs typeface="Arial" panose="020B0604020202020204" pitchFamily="34" charset="0"/>
                      </a:rPr>
                      <a:pPr>
                        <a:defRPr sz="2800">
                          <a:latin typeface="+mn-lt"/>
                          <a:cs typeface="Arial" panose="020B0604020202020204" pitchFamily="34" charset="0"/>
                        </a:defRPr>
                      </a:pPr>
                      <a:t>[VALUE]</a:t>
                    </a:fld>
                    <a:r>
                      <a:rPr lang="en-US" sz="2800" baseline="0" dirty="0">
                        <a:latin typeface="+mn-lt"/>
                        <a:cs typeface="Arial" panose="020B0604020202020204" pitchFamily="34" charset="0"/>
                      </a:rPr>
                      <a:t> Billion</a:t>
                    </a:r>
                  </a:p>
                </c:rich>
              </c:tx>
              <c:spPr>
                <a:noFill/>
                <a:ln>
                  <a:noFill/>
                </a:ln>
                <a:effectLst/>
              </c:spPr>
              <c:dLblPos val="bestFi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1-B093-475F-8229-0142C7D162DC}"/>
                </c:ext>
                <c:ext xmlns:c15="http://schemas.microsoft.com/office/drawing/2012/chart" uri="{CE6537A1-D6FC-4f65-9D91-7224C49458BB}">
                  <c15:spPr xmlns:c15="http://schemas.microsoft.com/office/drawing/2012/chart">
                    <a:prstGeom prst="wedgeRectCallout">
                      <a:avLst/>
                    </a:prstGeom>
                  </c15:spPr>
                  <c15:layout>
                    <c:manualLayout>
                      <c:w val="0.254988797479049"/>
                      <c:h val="0.399488671858235"/>
                    </c:manualLayout>
                  </c15:layout>
                  <c15:dlblFieldTable/>
                  <c15:showDataLabelsRange val="0"/>
                </c:ext>
              </c:extLst>
            </c:dLbl>
            <c:spPr>
              <a:noFill/>
              <a:ln>
                <a:noFill/>
              </a:ln>
              <a:effectLst/>
            </c:spPr>
            <c:txPr>
              <a:bodyPr wrap="square" lIns="38100" tIns="19050" rIns="38100" bIns="19050" anchor="ctr">
                <a:spAutoFit/>
              </a:bodyPr>
              <a:lstStyle/>
              <a:p>
                <a:pPr>
                  <a:defRPr sz="2800">
                    <a:latin typeface="+mn-lt"/>
                    <a:cs typeface="Arial" panose="020B0604020202020204" pitchFamily="34" charset="0"/>
                  </a:defRPr>
                </a:pPr>
                <a:endParaRPr lang="en-US"/>
              </a:p>
            </c:txPr>
            <c:dLblPos val="outEnd"/>
            <c:showLegendKey val="0"/>
            <c:showVal val="1"/>
            <c:showCatName val="1"/>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wedgeRectCallout">
                    <a:avLst/>
                  </a:prstGeom>
                </c15:spPr>
              </c:ext>
            </c:extLst>
          </c:dLbls>
          <c:cat>
            <c:strRef>
              <c:f>Sheet1!$A$1:$B$1</c:f>
              <c:strCache>
                <c:ptCount val="2"/>
                <c:pt idx="0">
                  <c:v>Organizations</c:v>
                </c:pt>
                <c:pt idx="1">
                  <c:v>Audiences</c:v>
                </c:pt>
              </c:strCache>
            </c:strRef>
          </c:cat>
          <c:val>
            <c:numRef>
              <c:f>Sheet1!$A$2:$B$2</c:f>
              <c:numCache>
                <c:formatCode>"$"#,##0.0</c:formatCode>
                <c:ptCount val="2"/>
                <c:pt idx="0">
                  <c:v>63.8</c:v>
                </c:pt>
                <c:pt idx="1">
                  <c:v>102.5</c:v>
                </c:pt>
              </c:numCache>
            </c:numRef>
          </c:val>
          <c:extLst xmlns:c16r2="http://schemas.microsoft.com/office/drawing/2015/06/chart">
            <c:ext xmlns:c16="http://schemas.microsoft.com/office/drawing/2014/chart" uri="{C3380CC4-5D6E-409C-BE32-E72D297353CC}">
              <c16:uniqueId val="{00000002-B093-475F-8229-0142C7D162DC}"/>
            </c:ext>
            <c:ext xmlns:c15="http://schemas.microsoft.com/office/drawing/2012/chart" uri="{02D57815-91ED-43cb-92C2-25804820EDAC}">
              <c15:filteredSeriesTitle>
                <c15:tx>
                  <c:strRef>
                    <c:extLst xmlns:c16r2="http://schemas.microsoft.com/office/drawing/2015/06/chart">
                      <c:ext uri="{02D57815-91ED-43cb-92C2-25804820EDAC}">
                        <c15:formulaRef>
                          <c15:sqref>Sheet1!#REF!</c15:sqref>
                        </c15:formulaRef>
                      </c:ext>
                    </c:extLst>
                    <c:strCache>
                      <c:ptCount val="1"/>
                      <c:pt idx="0">
                        <c:v>#REF!</c:v>
                      </c:pt>
                    </c:strCache>
                  </c:strRef>
                </c15:tx>
              </c15:filteredSeriesTitle>
            </c:ext>
          </c:extLst>
        </c:ser>
        <c:dLbls>
          <c:dLblPos val="outEnd"/>
          <c:showLegendKey val="0"/>
          <c:showVal val="1"/>
          <c:showCatName val="0"/>
          <c:showSerName val="0"/>
          <c:showPercent val="0"/>
          <c:showBubbleSize val="0"/>
          <c:showLeaderLines val="0"/>
        </c:dLbls>
        <c:firstSliceAng val="210"/>
      </c:pieChart>
      <c:spPr>
        <a:noFill/>
        <a:ln w="25136">
          <a:noFill/>
        </a:ln>
      </c:spPr>
    </c:plotArea>
    <c:plotVisOnly val="1"/>
    <c:dispBlanksAs val="zero"/>
    <c:showDLblsOverMax val="0"/>
  </c:chart>
  <c:spPr>
    <a:noFill/>
    <a:ln>
      <a:noFill/>
    </a:ln>
  </c:spPr>
  <c:txPr>
    <a:bodyPr/>
    <a:lstStyle/>
    <a:p>
      <a:pPr>
        <a:defRPr sz="2152" b="1" i="0" u="none" strike="noStrike" baseline="0">
          <a:solidFill>
            <a:schemeClr val="tx1"/>
          </a:solidFill>
          <a:latin typeface="Fairfield LH Light"/>
          <a:ea typeface="Fairfield LH Light"/>
          <a:cs typeface="Fairfield LH Light"/>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3"/>
              </a:solidFill>
              <a:ln w="19050">
                <a:solidFill>
                  <a:schemeClr val="lt1"/>
                </a:solidFill>
              </a:ln>
              <a:effectLst/>
            </c:spPr>
          </c:dPt>
          <c:cat>
            <c:strRef>
              <c:f>Sheet1!$B$3:$C$3</c:f>
              <c:strCache>
                <c:ptCount val="2"/>
                <c:pt idx="0">
                  <c:v>Arts and Cultural Organizations</c:v>
                </c:pt>
                <c:pt idx="1">
                  <c:v>Arts and Cultural Audiences</c:v>
                </c:pt>
              </c:strCache>
            </c:strRef>
          </c:cat>
          <c:val>
            <c:numRef>
              <c:f>Sheet1!$B$4:$C$4</c:f>
              <c:numCache>
                <c:formatCode>_(* #,##0.00_);_(* \(#,##0.00\);_(* "-"??_);_(@_)</c:formatCode>
                <c:ptCount val="2"/>
                <c:pt idx="0">
                  <c:v>3.139191E7</c:v>
                </c:pt>
                <c:pt idx="1">
                  <c:v>3.2298881E7</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91397028174692"/>
          <c:y val="0.206018518518519"/>
          <c:w val="0.318573138389622"/>
          <c:h val="0.552730915251722"/>
        </c:manualLayout>
      </c:layout>
      <c:pieChart>
        <c:varyColors val="1"/>
        <c:ser>
          <c:idx val="0"/>
          <c:order val="0"/>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0620-4E65-B9C5-3FC8DD30AA61}"/>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0620-4E65-B9C5-3FC8DD30AA61}"/>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0620-4E65-B9C5-3FC8DD30AA61}"/>
              </c:ext>
            </c:extLst>
          </c:dPt>
          <c:dPt>
            <c:idx val="3"/>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7-0620-4E65-B9C5-3FC8DD30AA61}"/>
              </c:ext>
            </c:extLst>
          </c:dPt>
          <c:dPt>
            <c:idx val="4"/>
            <c:bubble3D val="0"/>
            <c:spPr>
              <a:solidFill>
                <a:schemeClr val="accent5"/>
              </a:solidFill>
              <a:ln w="19050">
                <a:solidFill>
                  <a:schemeClr val="lt1"/>
                </a:solidFill>
              </a:ln>
              <a:effectLst/>
            </c:spPr>
            <c:extLst xmlns:c16r2="http://schemas.microsoft.com/office/drawing/2015/06/chart">
              <c:ext xmlns:c16="http://schemas.microsoft.com/office/drawing/2014/chart" uri="{C3380CC4-5D6E-409C-BE32-E72D297353CC}">
                <c16:uniqueId val="{00000009-0620-4E65-B9C5-3FC8DD30AA61}"/>
              </c:ext>
            </c:extLst>
          </c:dPt>
          <c:dPt>
            <c:idx val="5"/>
            <c:bubble3D val="0"/>
            <c:spPr>
              <a:solidFill>
                <a:schemeClr val="accent6"/>
              </a:solidFill>
              <a:ln w="19050">
                <a:solidFill>
                  <a:schemeClr val="lt1"/>
                </a:solidFill>
              </a:ln>
              <a:effectLst/>
            </c:spPr>
            <c:extLst xmlns:c16r2="http://schemas.microsoft.com/office/drawing/2015/06/chart">
              <c:ext xmlns:c16="http://schemas.microsoft.com/office/drawing/2014/chart" uri="{C3380CC4-5D6E-409C-BE32-E72D297353CC}">
                <c16:uniqueId val="{0000000B-0620-4E65-B9C5-3FC8DD30AA61}"/>
              </c:ext>
            </c:extLst>
          </c:dPt>
          <c:dPt>
            <c:idx val="6"/>
            <c:bubble3D val="0"/>
            <c:spPr>
              <a:solidFill>
                <a:schemeClr val="accent1">
                  <a:lumMod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D-0620-4E65-B9C5-3FC8DD30AA61}"/>
              </c:ext>
            </c:extLst>
          </c:dPt>
          <c:dLbls>
            <c:dLbl>
              <c:idx val="0"/>
              <c:layout>
                <c:manualLayout>
                  <c:x val="0.014283573928259"/>
                  <c:y val="0.108450218270408"/>
                </c:manualLayout>
              </c:layout>
              <c:tx>
                <c:rich>
                  <a:bodyPr rot="0" spcFirstLastPara="1" vertOverflow="ellipsis" vert="horz" wrap="square" lIns="38100" tIns="19050" rIns="38100" bIns="19050" anchor="ctr" anchorCtr="1">
                    <a:noAutofit/>
                  </a:bodyPr>
                  <a:lstStyle/>
                  <a:p>
                    <a:pPr>
                      <a:defRPr sz="2000" b="1" i="0" u="none" strike="noStrike" kern="1200" baseline="0">
                        <a:solidFill>
                          <a:schemeClr val="tx1">
                            <a:lumMod val="75000"/>
                            <a:lumOff val="25000"/>
                          </a:schemeClr>
                        </a:solidFill>
                        <a:latin typeface="+mn-lt"/>
                        <a:ea typeface="+mn-ea"/>
                        <a:cs typeface="+mn-cs"/>
                      </a:defRPr>
                    </a:pPr>
                    <a:fld id="{5A70F07A-77F7-4A26-8B4D-921E175ED67F}" type="CATEGORYNAME">
                      <a:rPr lang="en-US" sz="2000"/>
                      <a:pPr>
                        <a:defRPr sz="2000" b="1"/>
                      </a:pPr>
                      <a:t>[CATEGORY NAME]</a:t>
                    </a:fld>
                    <a:r>
                      <a:rPr lang="en-US" sz="2000" baseline="0" dirty="0"/>
                      <a:t> </a:t>
                    </a:r>
                    <a:fld id="{501E8E98-8DB9-4BCF-B39B-76D0B3C4CC0C}" type="VALUE">
                      <a:rPr lang="en-US" sz="2000" baseline="0"/>
                      <a:pPr>
                        <a:defRPr sz="2000" b="1"/>
                      </a:pPr>
                      <a:t>[VALUE]</a:t>
                    </a:fld>
                    <a:endParaRPr lang="en-US" sz="2000" baseline="0" dirty="0"/>
                  </a:p>
                </c:rich>
              </c:tx>
              <c:spPr>
                <a:noFill/>
                <a:ln>
                  <a:noFill/>
                </a:ln>
                <a:effectLst/>
              </c:spPr>
              <c:txPr>
                <a:bodyPr rot="0" spcFirstLastPara="1" vertOverflow="ellipsis" vert="horz" wrap="square" lIns="38100" tIns="19050" rIns="38100" bIns="19050" anchor="ctr" anchorCtr="1">
                  <a:noAutofit/>
                </a:bodyPr>
                <a:lstStyle/>
                <a:p>
                  <a:pPr>
                    <a:defRPr sz="20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1-0620-4E65-B9C5-3FC8DD30AA61}"/>
                </c:ext>
                <c:ext xmlns:c15="http://schemas.microsoft.com/office/drawing/2012/chart" uri="{CE6537A1-D6FC-4f65-9D91-7224C49458BB}">
                  <c15:layout>
                    <c:manualLayout>
                      <c:w val="0.294152887139108"/>
                      <c:h val="0.214261652424471"/>
                    </c:manualLayout>
                  </c15:layout>
                  <c15:dlblFieldTable/>
                  <c15:showDataLabelsRange val="0"/>
                </c:ext>
              </c:extLst>
            </c:dLbl>
            <c:dLbl>
              <c:idx val="1"/>
              <c:layout>
                <c:manualLayout>
                  <c:x val="-0.0139403433945757"/>
                  <c:y val="0.071425250114391"/>
                </c:manualLayout>
              </c:layout>
              <c:tx>
                <c:rich>
                  <a:bodyPr/>
                  <a:lstStyle/>
                  <a:p>
                    <a:fld id="{F0E822FB-3901-4619-BA34-D8D747FF9F94}" type="CATEGORYNAME">
                      <a:rPr lang="en-US"/>
                      <a:pPr/>
                      <a:t>[CATEGORY NAME]</a:t>
                    </a:fld>
                    <a:r>
                      <a:rPr lang="en-US" baseline="0" dirty="0"/>
                      <a:t> </a:t>
                    </a:r>
                    <a:fld id="{33D42165-7666-4218-9B58-AAAB1FC58DD9}" type="VALUE">
                      <a:rPr lang="en-US" baseline="0"/>
                      <a:pPr/>
                      <a:t>[VALUE]</a:t>
                    </a:fld>
                    <a:endParaRPr lang="en-US" baseline="0" dirty="0"/>
                  </a:p>
                </c:rich>
              </c:tx>
              <c:dLblPos val="bestFi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3-0620-4E65-B9C5-3FC8DD30AA61}"/>
                </c:ext>
                <c:ext xmlns:c15="http://schemas.microsoft.com/office/drawing/2012/chart" uri="{CE6537A1-D6FC-4f65-9D91-7224C49458BB}">
                  <c15:layout>
                    <c:manualLayout>
                      <c:w val="0.349270888013998"/>
                      <c:h val="0.162804001830256"/>
                    </c:manualLayout>
                  </c15:layout>
                  <c15:dlblFieldTable/>
                  <c15:showDataLabelsRange val="0"/>
                </c:ext>
              </c:extLst>
            </c:dLbl>
            <c:dLbl>
              <c:idx val="2"/>
              <c:layout>
                <c:manualLayout>
                  <c:x val="-0.0194443897637795"/>
                  <c:y val="0.020007048959351"/>
                </c:manualLayout>
              </c:layout>
              <c:tx>
                <c:rich>
                  <a:bodyPr/>
                  <a:lstStyle/>
                  <a:p>
                    <a:fld id="{683D7129-C584-479F-82F6-4B8C4D599282}" type="CATEGORYNAME">
                      <a:rPr lang="en-US"/>
                      <a:pPr/>
                      <a:t>[CATEGORY NAME]</a:t>
                    </a:fld>
                    <a:r>
                      <a:rPr lang="en-US" baseline="0" dirty="0"/>
                      <a:t> </a:t>
                    </a:r>
                    <a:fld id="{6AA5B383-68E3-4DAB-9CA4-CDA24B4348AF}" type="VALUE">
                      <a:rPr lang="en-US" baseline="0"/>
                      <a:pPr/>
                      <a:t>[VALUE]</a:t>
                    </a:fld>
                    <a:endParaRPr lang="en-US" baseline="0" dirty="0"/>
                  </a:p>
                </c:rich>
              </c:tx>
              <c:dLblPos val="bestFi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5-0620-4E65-B9C5-3FC8DD30AA61}"/>
                </c:ext>
                <c:ext xmlns:c15="http://schemas.microsoft.com/office/drawing/2012/chart" uri="{CE6537A1-D6FC-4f65-9D91-7224C49458BB}">
                  <c15:layout>
                    <c:manualLayout>
                      <c:w val="0.272881999125109"/>
                      <c:h val="0.14747535955876"/>
                    </c:manualLayout>
                  </c15:layout>
                  <c15:dlblFieldTable/>
                  <c15:showDataLabelsRange val="0"/>
                </c:ext>
              </c:extLst>
            </c:dLbl>
            <c:dLbl>
              <c:idx val="3"/>
              <c:layout>
                <c:manualLayout>
                  <c:x val="0.00694444444444444"/>
                  <c:y val="-0.0474565623338239"/>
                </c:manualLayout>
              </c:layout>
              <c:tx>
                <c:rich>
                  <a:bodyPr/>
                  <a:lstStyle/>
                  <a:p>
                    <a:fld id="{F0D9B4C9-20E4-4B1D-810B-4F9E65F6E247}" type="CATEGORYNAME">
                      <a:rPr lang="en-US"/>
                      <a:pPr/>
                      <a:t>[CATEGORY NAME]</a:t>
                    </a:fld>
                    <a:r>
                      <a:rPr lang="en-US" baseline="0" dirty="0"/>
                      <a:t> </a:t>
                    </a:r>
                    <a:fld id="{A260B33A-440D-4A86-A57D-90D5354516B5}" type="VALUE">
                      <a:rPr lang="en-US" baseline="0"/>
                      <a:pPr/>
                      <a:t>[VALUE]</a:t>
                    </a:fld>
                    <a:endParaRPr lang="en-US" baseline="0" dirty="0"/>
                  </a:p>
                </c:rich>
              </c:tx>
              <c:dLblPos val="bestFi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7-0620-4E65-B9C5-3FC8DD30AA61}"/>
                </c:ext>
                <c:ext xmlns:c15="http://schemas.microsoft.com/office/drawing/2012/chart" uri="{CE6537A1-D6FC-4f65-9D91-7224C49458BB}">
                  <c15:layout/>
                  <c15:dlblFieldTable/>
                  <c15:showDataLabelsRange val="0"/>
                </c:ext>
              </c:extLst>
            </c:dLbl>
            <c:dLbl>
              <c:idx val="4"/>
              <c:layout>
                <c:manualLayout>
                  <c:x val="0.0425907152230971"/>
                  <c:y val="-0.0677795778044347"/>
                </c:manualLayout>
              </c:layout>
              <c:tx>
                <c:rich>
                  <a:bodyPr/>
                  <a:lstStyle/>
                  <a:p>
                    <a:fld id="{5469FE2A-9F88-4C2C-B413-1D866057E923}" type="CATEGORYNAME">
                      <a:rPr lang="en-US"/>
                      <a:pPr/>
                      <a:t>[CATEGORY NAME]</a:t>
                    </a:fld>
                    <a:r>
                      <a:rPr lang="en-US" baseline="0" dirty="0"/>
                      <a:t> </a:t>
                    </a:r>
                    <a:fld id="{EB63AB3C-7E3E-4FD1-8DE7-86221E9A6B17}" type="VALUE">
                      <a:rPr lang="en-US" baseline="0"/>
                      <a:pPr/>
                      <a:t>[VALUE]</a:t>
                    </a:fld>
                    <a:endParaRPr lang="en-US" baseline="0" dirty="0"/>
                  </a:p>
                </c:rich>
              </c:tx>
              <c:dLblPos val="bestFi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9-0620-4E65-B9C5-3FC8DD30AA61}"/>
                </c:ext>
                <c:ext xmlns:c15="http://schemas.microsoft.com/office/drawing/2012/chart" uri="{CE6537A1-D6FC-4f65-9D91-7224C49458BB}">
                  <c15:layout>
                    <c:manualLayout>
                      <c:w val="0.423708442694663"/>
                      <c:h val="0.166458578088866"/>
                    </c:manualLayout>
                  </c15:layout>
                  <c15:dlblFieldTable/>
                  <c15:showDataLabelsRange val="0"/>
                </c:ext>
              </c:extLst>
            </c:dLbl>
            <c:dLbl>
              <c:idx val="5"/>
              <c:layout>
                <c:manualLayout>
                  <c:x val="0.0034966097987752"/>
                  <c:y val="0.018694334862669"/>
                </c:manualLayout>
              </c:layout>
              <c:tx>
                <c:rich>
                  <a:bodyPr/>
                  <a:lstStyle/>
                  <a:p>
                    <a:fld id="{2C5963D4-716E-4533-9364-C94A963B08CA}" type="CATEGORYNAME">
                      <a:rPr lang="en-US"/>
                      <a:pPr/>
                      <a:t>[CATEGORY NAME]</a:t>
                    </a:fld>
                    <a:r>
                      <a:rPr lang="en-US" baseline="0" dirty="0"/>
                      <a:t> </a:t>
                    </a:r>
                  </a:p>
                  <a:p>
                    <a:fld id="{1752909B-E899-4BE0-839E-FE0114767F0B}" type="VALUE">
                      <a:rPr lang="en-US" baseline="0"/>
                      <a:pPr/>
                      <a:t>[VALUE]</a:t>
                    </a:fld>
                    <a:endParaRPr lang="en-US"/>
                  </a:p>
                </c:rich>
              </c:tx>
              <c:dLblPos val="bestFi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B-0620-4E65-B9C5-3FC8DD30AA61}"/>
                </c:ext>
                <c:ext xmlns:c15="http://schemas.microsoft.com/office/drawing/2012/chart" uri="{CE6537A1-D6FC-4f65-9D91-7224C49458BB}">
                  <c15:layout/>
                  <c15:dlblFieldTable/>
                  <c15:showDataLabelsRange val="0"/>
                </c:ext>
              </c:extLst>
            </c:dLbl>
            <c:dLbl>
              <c:idx val="6"/>
              <c:layout>
                <c:manualLayout>
                  <c:x val="-0.0784261811023622"/>
                  <c:y val="-0.0320675710770068"/>
                </c:manualLayout>
              </c:layout>
              <c:tx>
                <c:rich>
                  <a:bodyPr/>
                  <a:lstStyle/>
                  <a:p>
                    <a:fld id="{69C4C6D6-6C1B-49B9-B2F2-A190FD715497}" type="CATEGORYNAME">
                      <a:rPr lang="en-US" smtClean="0"/>
                      <a:pPr/>
                      <a:t>[CATEGORY NAME]</a:t>
                    </a:fld>
                    <a:endParaRPr lang="en-US" baseline="0" dirty="0"/>
                  </a:p>
                  <a:p>
                    <a:fld id="{6F4A02F9-94F1-40B4-B5B9-8A304219F0ED}" type="VALUE">
                      <a:rPr lang="en-US" baseline="0" smtClean="0"/>
                      <a:pPr/>
                      <a:t>[VALUE]</a:t>
                    </a:fld>
                    <a:endParaRPr lang="en-US"/>
                  </a:p>
                </c:rich>
              </c:tx>
              <c:dLblPos val="bestFi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D-0620-4E65-B9C5-3FC8DD30AA61}"/>
                </c:ex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Sheet1!$A$3:$A$9</c:f>
              <c:strCache>
                <c:ptCount val="7"/>
                <c:pt idx="0">
                  <c:v>Meals &amp; Snacks</c:v>
                </c:pt>
                <c:pt idx="1">
                  <c:v>Local Transportation</c:v>
                </c:pt>
                <c:pt idx="2">
                  <c:v>Souvenir/Gifts</c:v>
                </c:pt>
                <c:pt idx="3">
                  <c:v>Lodging</c:v>
                </c:pt>
                <c:pt idx="4">
                  <c:v>Clothing &amp; Accessories</c:v>
                </c:pt>
                <c:pt idx="5">
                  <c:v>Other</c:v>
                </c:pt>
                <c:pt idx="6">
                  <c:v>Childcare</c:v>
                </c:pt>
              </c:strCache>
            </c:strRef>
          </c:cat>
          <c:val>
            <c:numRef>
              <c:f>Sheet1!$B$3:$B$9</c:f>
              <c:numCache>
                <c:formatCode>"$"#,##0.00_);[Red]\("$"#,##0.00\)</c:formatCode>
                <c:ptCount val="7"/>
                <c:pt idx="0">
                  <c:v>11.75</c:v>
                </c:pt>
                <c:pt idx="1">
                  <c:v>2.55</c:v>
                </c:pt>
                <c:pt idx="2">
                  <c:v>2.89</c:v>
                </c:pt>
                <c:pt idx="3">
                  <c:v>5.12</c:v>
                </c:pt>
                <c:pt idx="4">
                  <c:v>2.18</c:v>
                </c:pt>
                <c:pt idx="5">
                  <c:v>0.04</c:v>
                </c:pt>
                <c:pt idx="6">
                  <c:v>0.21</c:v>
                </c:pt>
              </c:numCache>
            </c:numRef>
          </c:val>
          <c:extLst xmlns:c16r2="http://schemas.microsoft.com/office/drawing/2015/06/chart">
            <c:ext xmlns:c16="http://schemas.microsoft.com/office/drawing/2014/chart" uri="{C3380CC4-5D6E-409C-BE32-E72D297353CC}">
              <c16:uniqueId val="{0000000E-0620-4E65-B9C5-3FC8DD30AA61}"/>
            </c:ext>
          </c:extLst>
        </c:ser>
        <c:dLbls>
          <c:dLblPos val="outEnd"/>
          <c:showLegendKey val="0"/>
          <c:showVal val="1"/>
          <c:showCatName val="0"/>
          <c:showSerName val="0"/>
          <c:showPercent val="0"/>
          <c:showBubbleSize val="0"/>
          <c:showLeaderLines val="1"/>
        </c:dLbls>
        <c:firstSliceAng val="188"/>
      </c:pie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9217821893352"/>
          <c:y val="0.157914672180281"/>
          <c:w val="0.374991988055605"/>
          <c:h val="0.711439372624572"/>
        </c:manualLayout>
      </c:layout>
      <c:pieChart>
        <c:varyColors val="1"/>
        <c:ser>
          <c:idx val="0"/>
          <c:order val="0"/>
          <c:dPt>
            <c:idx val="0"/>
            <c:bubble3D val="0"/>
            <c:extLst xmlns:c16r2="http://schemas.microsoft.com/office/drawing/2015/06/chart">
              <c:ext xmlns:c16="http://schemas.microsoft.com/office/drawing/2014/chart" uri="{C3380CC4-5D6E-409C-BE32-E72D297353CC}">
                <c16:uniqueId val="{00000001-C158-4AB4-B6C0-13166E048C29}"/>
              </c:ext>
            </c:extLst>
          </c:dPt>
          <c:dPt>
            <c:idx val="1"/>
            <c:bubble3D val="0"/>
            <c:extLst xmlns:c16r2="http://schemas.microsoft.com/office/drawing/2015/06/chart">
              <c:ext xmlns:c16="http://schemas.microsoft.com/office/drawing/2014/chart" uri="{C3380CC4-5D6E-409C-BE32-E72D297353CC}">
                <c16:uniqueId val="{00000003-C158-4AB4-B6C0-13166E048C29}"/>
              </c:ext>
            </c:extLst>
          </c:dPt>
          <c:dLbls>
            <c:dLbl>
              <c:idx val="0"/>
              <c:layout>
                <c:manualLayout>
                  <c:x val="-0.00858526370159118"/>
                  <c:y val="-0.0335290898192148"/>
                </c:manualLayout>
              </c:layout>
              <c:tx>
                <c:rich>
                  <a:bodyPr wrap="square" lIns="38100" tIns="19050" rIns="38100" bIns="19050" anchor="ctr">
                    <a:noAutofit/>
                  </a:bodyPr>
                  <a:lstStyle/>
                  <a:p>
                    <a:pPr>
                      <a:defRPr sz="3600">
                        <a:latin typeface="+mn-lt"/>
                      </a:defRPr>
                    </a:pPr>
                    <a:fld id="{5F7836DB-49C1-B546-A3A4-E2AE5342F7C2}" type="CATEGORYNAME">
                      <a:rPr lang="en-US" sz="2400"/>
                      <a:pPr>
                        <a:defRPr sz="3600">
                          <a:latin typeface="+mn-lt"/>
                        </a:defRPr>
                      </a:pPr>
                      <a:t>[CATEGORY NAME]</a:t>
                    </a:fld>
                    <a:r>
                      <a:rPr lang="en-US" sz="2400" baseline="0" dirty="0"/>
                      <a:t>
</a:t>
                    </a:r>
                    <a:r>
                      <a:rPr lang="en-US" sz="2400" baseline="0" dirty="0" smtClean="0"/>
                      <a:t>68%</a:t>
                    </a:r>
                  </a:p>
                  <a:p>
                    <a:pPr>
                      <a:defRPr sz="3600">
                        <a:latin typeface="+mn-lt"/>
                      </a:defRPr>
                    </a:pPr>
                    <a:r>
                      <a:rPr lang="en-US" sz="2400" baseline="0" dirty="0" smtClean="0"/>
                      <a:t>$16.25</a:t>
                    </a:r>
                  </a:p>
                </c:rich>
              </c:tx>
              <c:spPr>
                <a:noFill/>
                <a:ln>
                  <a:noFill/>
                </a:ln>
                <a:effectLst/>
              </c:spPr>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C158-4AB4-B6C0-13166E048C29}"/>
                </c:ext>
                <c:ext xmlns:c15="http://schemas.microsoft.com/office/drawing/2012/chart" uri="{CE6537A1-D6FC-4f65-9D91-7224C49458BB}">
                  <c15:spPr xmlns:c15="http://schemas.microsoft.com/office/drawing/2012/chart">
                    <a:prstGeom prst="wedgeRectCallout">
                      <a:avLst/>
                    </a:prstGeom>
                  </c15:spPr>
                  <c15:layout>
                    <c:manualLayout>
                      <c:w val="0.162957028486733"/>
                      <c:h val="0.508223220310025"/>
                    </c:manualLayout>
                  </c15:layout>
                  <c15:dlblFieldTable/>
                  <c15:showDataLabelsRange val="0"/>
                </c:ext>
              </c:extLst>
            </c:dLbl>
            <c:dLbl>
              <c:idx val="1"/>
              <c:layout>
                <c:manualLayout>
                  <c:x val="0.00998220280937353"/>
                  <c:y val="-0.0478099019190506"/>
                </c:manualLayout>
              </c:layout>
              <c:tx>
                <c:rich>
                  <a:bodyPr/>
                  <a:lstStyle/>
                  <a:p>
                    <a:fld id="{553A26E1-429B-6B41-A225-2F92889463BD}" type="CATEGORYNAME">
                      <a:rPr lang="en-US" sz="2400"/>
                      <a:pPr/>
                      <a:t>[CATEGORY NAME]</a:t>
                    </a:fld>
                    <a:r>
                      <a:rPr lang="en-US" sz="2400" baseline="0" dirty="0"/>
                      <a:t>
</a:t>
                    </a:r>
                    <a:r>
                      <a:rPr lang="en-US" sz="2400" baseline="0" dirty="0" smtClean="0"/>
                      <a:t>31.5%</a:t>
                    </a:r>
                  </a:p>
                  <a:p>
                    <a:r>
                      <a:rPr lang="en-US" sz="2400" baseline="0" dirty="0" smtClean="0"/>
                      <a:t>$43.18</a:t>
                    </a:r>
                  </a:p>
                </c:rich>
              </c:tx>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C158-4AB4-B6C0-13166E048C29}"/>
                </c:ext>
                <c:ext xmlns:c15="http://schemas.microsoft.com/office/drawing/2012/chart" uri="{CE6537A1-D6FC-4f65-9D91-7224C49458BB}">
                  <c15:layout>
                    <c:manualLayout>
                      <c:w val="0.226518150888737"/>
                      <c:h val="0.500721924436838"/>
                    </c:manualLayout>
                  </c15:layout>
                  <c15:dlblFieldTable/>
                  <c15:showDataLabelsRange val="0"/>
                </c:ext>
              </c:extLst>
            </c:dLbl>
            <c:spPr>
              <a:noFill/>
              <a:ln>
                <a:noFill/>
              </a:ln>
              <a:effectLst/>
            </c:spPr>
            <c:txPr>
              <a:bodyPr wrap="square" lIns="38100" tIns="19050" rIns="38100" bIns="19050" anchor="ctr">
                <a:spAutoFit/>
              </a:bodyPr>
              <a:lstStyle/>
              <a:p>
                <a:pPr>
                  <a:defRPr sz="3600">
                    <a:latin typeface="+mn-lt"/>
                  </a:defRPr>
                </a:pPr>
                <a:endParaRPr lang="en-US"/>
              </a:p>
            </c:txPr>
            <c:dLblPos val="outEnd"/>
            <c:showLegendKey val="0"/>
            <c:showVal val="0"/>
            <c:showCatName val="1"/>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wedgeRectCallout">
                    <a:avLst/>
                  </a:prstGeom>
                </c15:spPr>
              </c:ext>
            </c:extLst>
          </c:dLbls>
          <c:cat>
            <c:strRef>
              <c:f>Sheet1!$A$1:$B$1</c:f>
              <c:strCache>
                <c:ptCount val="2"/>
                <c:pt idx="0">
                  <c:v>Local</c:v>
                </c:pt>
                <c:pt idx="1">
                  <c:v>Non-Local</c:v>
                </c:pt>
              </c:strCache>
            </c:strRef>
          </c:cat>
          <c:val>
            <c:numRef>
              <c:f>Sheet1!$A$2:$B$2</c:f>
              <c:numCache>
                <c:formatCode>0.0%</c:formatCode>
                <c:ptCount val="2"/>
                <c:pt idx="0">
                  <c:v>0.66</c:v>
                </c:pt>
                <c:pt idx="1">
                  <c:v>0.34</c:v>
                </c:pt>
              </c:numCache>
            </c:numRef>
          </c:val>
          <c:extLst xmlns:c16r2="http://schemas.microsoft.com/office/drawing/2015/06/chart">
            <c:ext xmlns:c16="http://schemas.microsoft.com/office/drawing/2014/chart" uri="{C3380CC4-5D6E-409C-BE32-E72D297353CC}">
              <c16:uniqueId val="{00000007-C158-4AB4-B6C0-13166E048C29}"/>
            </c:ext>
            <c:ext xmlns:c15="http://schemas.microsoft.com/office/drawing/2012/chart" uri="{02D57815-91ED-43cb-92C2-25804820EDAC}">
              <c15:filteredSeriesTitle>
                <c15:tx>
                  <c:strRef>
                    <c:extLst xmlns:c16r2="http://schemas.microsoft.com/office/drawing/2015/06/chart">
                      <c:ext uri="{02D57815-91ED-43cb-92C2-25804820EDAC}">
                        <c15:formulaRef>
                          <c15:sqref>Sheet1!#REF!</c15:sqref>
                        </c15:formulaRef>
                      </c:ext>
                    </c:extLst>
                    <c:strCache>
                      <c:ptCount val="1"/>
                      <c:pt idx="0">
                        <c:v>#REF!</c:v>
                      </c:pt>
                    </c:strCache>
                  </c:strRef>
                </c15:tx>
              </c15:filteredSeriesTitle>
            </c:ext>
          </c:extLst>
        </c:ser>
        <c:dLbls>
          <c:dLblPos val="outEnd"/>
          <c:showLegendKey val="0"/>
          <c:showVal val="0"/>
          <c:showCatName val="0"/>
          <c:showSerName val="0"/>
          <c:showPercent val="0"/>
          <c:showBubbleSize val="0"/>
          <c:showLeaderLines val="0"/>
        </c:dLbls>
        <c:firstSliceAng val="336"/>
      </c:pieChart>
      <c:spPr>
        <a:noFill/>
        <a:ln w="25136">
          <a:noFill/>
        </a:ln>
      </c:spPr>
    </c:plotArea>
    <c:plotVisOnly val="1"/>
    <c:dispBlanksAs val="zero"/>
    <c:showDLblsOverMax val="0"/>
  </c:chart>
  <c:spPr>
    <a:noFill/>
    <a:ln>
      <a:noFill/>
    </a:ln>
  </c:spPr>
  <c:txPr>
    <a:bodyPr/>
    <a:lstStyle/>
    <a:p>
      <a:pPr>
        <a:defRPr sz="2152" b="1" i="0" u="none" strike="noStrike" baseline="0">
          <a:solidFill>
            <a:schemeClr val="tx1"/>
          </a:solidFill>
          <a:latin typeface="Fairfield LH Light"/>
          <a:ea typeface="Fairfield LH Light"/>
          <a:cs typeface="Fairfield LH Light"/>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invertIfNegative val="0"/>
          <c:dPt>
            <c:idx val="0"/>
            <c:invertIfNegative val="0"/>
            <c:bubble3D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extLst xmlns:c16r2="http://schemas.microsoft.com/office/drawing/2015/06/chart">
              <c:ext xmlns:c16="http://schemas.microsoft.com/office/drawing/2014/chart" uri="{C3380CC4-5D6E-409C-BE32-E72D297353CC}">
                <c16:uniqueId val="{00000001-ECF8-4E28-999E-DEB69E64D40C}"/>
              </c:ext>
            </c:extLst>
          </c:dPt>
          <c:dPt>
            <c:idx val="1"/>
            <c:invertIfNegative val="0"/>
            <c:bubble3D val="0"/>
            <c:spPr>
              <a:gradFill>
                <a:gsLst>
                  <a:gs pos="0">
                    <a:schemeClr val="accent2"/>
                  </a:gs>
                  <a:gs pos="100000">
                    <a:schemeClr val="accent2">
                      <a:lumMod val="84000"/>
                    </a:schemeClr>
                  </a:gs>
                </a:gsLst>
                <a:lin ang="5400000" scaled="1"/>
              </a:gradFill>
              <a:ln>
                <a:noFill/>
              </a:ln>
              <a:effectLst>
                <a:outerShdw blurRad="76200" dir="18900000" sy="23000" kx="-1200000" algn="bl" rotWithShape="0">
                  <a:prstClr val="black">
                    <a:alpha val="20000"/>
                  </a:prstClr>
                </a:outerShdw>
              </a:effectLst>
            </c:spPr>
            <c:extLst xmlns:c16r2="http://schemas.microsoft.com/office/drawing/2015/06/chart">
              <c:ext xmlns:c16="http://schemas.microsoft.com/office/drawing/2014/chart" uri="{C3380CC4-5D6E-409C-BE32-E72D297353CC}">
                <c16:uniqueId val="{00000003-ECF8-4E28-999E-DEB69E64D40C}"/>
              </c:ext>
            </c:extLst>
          </c:dPt>
          <c:dLbls>
            <c:spPr>
              <a:solidFill>
                <a:schemeClr val="bg1"/>
              </a:solid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ysClr val="windowText" lastClr="000000"/>
                    </a:solidFill>
                    <a:latin typeface="+mn-lt"/>
                    <a:ea typeface="+mn-ea"/>
                    <a:cs typeface="+mn-cs"/>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Sheet1!$A$1:$A$2</c:f>
              <c:strCache>
                <c:ptCount val="2"/>
                <c:pt idx="0">
                  <c:v>Local</c:v>
                </c:pt>
                <c:pt idx="1">
                  <c:v>Non-local</c:v>
                </c:pt>
              </c:strCache>
            </c:strRef>
          </c:cat>
          <c:val>
            <c:numRef>
              <c:f>Sheet1!$B$1:$B$2</c:f>
              <c:numCache>
                <c:formatCode>"$"#,##0.00_);[Red]\("$"#,##0.00\)</c:formatCode>
                <c:ptCount val="2"/>
                <c:pt idx="0" formatCode="&quot;$&quot;#,##0.00">
                  <c:v>23.43</c:v>
                </c:pt>
                <c:pt idx="1">
                  <c:v>47.57</c:v>
                </c:pt>
              </c:numCache>
            </c:numRef>
          </c:val>
          <c:extLst xmlns:c16r2="http://schemas.microsoft.com/office/drawing/2015/06/chart">
            <c:ext xmlns:c16="http://schemas.microsoft.com/office/drawing/2014/chart" uri="{C3380CC4-5D6E-409C-BE32-E72D297353CC}">
              <c16:uniqueId val="{00000004-ECF8-4E28-999E-DEB69E64D40C}"/>
            </c:ext>
          </c:extLst>
        </c:ser>
        <c:dLbls>
          <c:dLblPos val="inEnd"/>
          <c:showLegendKey val="0"/>
          <c:showVal val="1"/>
          <c:showCatName val="0"/>
          <c:showSerName val="0"/>
          <c:showPercent val="0"/>
          <c:showBubbleSize val="0"/>
        </c:dLbls>
        <c:gapWidth val="41"/>
        <c:axId val="1322545088"/>
        <c:axId val="1322663296"/>
      </c:barChart>
      <c:catAx>
        <c:axId val="132254508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1" i="0" u="none" strike="noStrike" kern="1200" baseline="0">
                <a:solidFill>
                  <a:sysClr val="windowText" lastClr="000000"/>
                </a:solidFill>
                <a:effectLst/>
                <a:latin typeface="Arial" panose="020B0604020202020204" pitchFamily="34" charset="0"/>
                <a:ea typeface="+mn-ea"/>
                <a:cs typeface="Arial" panose="020B0604020202020204" pitchFamily="34" charset="0"/>
              </a:defRPr>
            </a:pPr>
            <a:endParaRPr lang="en-US"/>
          </a:p>
        </c:txPr>
        <c:crossAx val="1322663296"/>
        <c:crosses val="autoZero"/>
        <c:auto val="1"/>
        <c:lblAlgn val="ctr"/>
        <c:lblOffset val="100"/>
        <c:noMultiLvlLbl val="0"/>
      </c:catAx>
      <c:valAx>
        <c:axId val="1322663296"/>
        <c:scaling>
          <c:orientation val="minMax"/>
        </c:scaling>
        <c:delete val="1"/>
        <c:axPos val="l"/>
        <c:numFmt formatCode="&quot;$&quot;#,##0.00" sourceLinked="1"/>
        <c:majorTickMark val="none"/>
        <c:minorTickMark val="none"/>
        <c:tickLblPos val="nextTo"/>
        <c:crossAx val="132254508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Sheet1!$A$39</c:f>
              <c:strCache>
                <c:ptCount val="1"/>
                <c:pt idx="0">
                  <c:v>Waco</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Sheet1!$B$38:$C$38</c:f>
              <c:strCache>
                <c:ptCount val="2"/>
                <c:pt idx="0">
                  <c:v>Residents</c:v>
                </c:pt>
                <c:pt idx="1">
                  <c:v>Non-Residents</c:v>
                </c:pt>
              </c:strCache>
            </c:strRef>
          </c:cat>
          <c:val>
            <c:numRef>
              <c:f>Sheet1!$B$39:$C$39</c:f>
              <c:numCache>
                <c:formatCode>"$"#,##0.00_);[Red]\("$"#,##0.00\)</c:formatCode>
                <c:ptCount val="2"/>
                <c:pt idx="0">
                  <c:v>5.78</c:v>
                </c:pt>
                <c:pt idx="1">
                  <c:v>11.69</c:v>
                </c:pt>
              </c:numCache>
            </c:numRef>
          </c:val>
        </c:ser>
        <c:ser>
          <c:idx val="1"/>
          <c:order val="1"/>
          <c:tx>
            <c:strRef>
              <c:f>Sheet1!$A$40</c:f>
              <c:strCache>
                <c:ptCount val="1"/>
                <c:pt idx="0">
                  <c:v>USA</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Sheet1!$B$38:$C$38</c:f>
              <c:strCache>
                <c:ptCount val="2"/>
                <c:pt idx="0">
                  <c:v>Residents</c:v>
                </c:pt>
                <c:pt idx="1">
                  <c:v>Non-Residents</c:v>
                </c:pt>
              </c:strCache>
            </c:strRef>
          </c:cat>
          <c:val>
            <c:numRef>
              <c:f>Sheet1!$B$40:$C$40</c:f>
              <c:numCache>
                <c:formatCode>"$"#,##0.00_);[Red]\("$"#,##0.00\)</c:formatCode>
                <c:ptCount val="2"/>
                <c:pt idx="0">
                  <c:v>10.53</c:v>
                </c:pt>
                <c:pt idx="1">
                  <c:v>15.9</c:v>
                </c:pt>
              </c:numCache>
            </c:numRef>
          </c:val>
        </c:ser>
        <c:dLbls>
          <c:showLegendKey val="0"/>
          <c:showVal val="0"/>
          <c:showCatName val="0"/>
          <c:showSerName val="0"/>
          <c:showPercent val="0"/>
          <c:showBubbleSize val="0"/>
        </c:dLbls>
        <c:gapWidth val="100"/>
        <c:overlap val="-24"/>
        <c:axId val="1391995856"/>
        <c:axId val="1391997904"/>
      </c:barChart>
      <c:catAx>
        <c:axId val="1391995856"/>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2400" b="1" i="0" u="none" strike="noStrike" kern="1200" baseline="0">
                <a:solidFill>
                  <a:schemeClr val="tx1"/>
                </a:solidFill>
                <a:latin typeface="+mn-lt"/>
                <a:ea typeface="+mn-ea"/>
                <a:cs typeface="+mn-cs"/>
              </a:defRPr>
            </a:pPr>
            <a:endParaRPr lang="en-US"/>
          </a:p>
        </c:txPr>
        <c:crossAx val="1391997904"/>
        <c:crosses val="autoZero"/>
        <c:auto val="1"/>
        <c:lblAlgn val="ctr"/>
        <c:lblOffset val="100"/>
        <c:noMultiLvlLbl val="0"/>
      </c:catAx>
      <c:valAx>
        <c:axId val="1391997904"/>
        <c:scaling>
          <c:orientation val="minMax"/>
        </c:scaling>
        <c:delete val="1"/>
        <c:axPos val="l"/>
        <c:majorTickMark val="none"/>
        <c:minorTickMark val="none"/>
        <c:tickLblPos val="nextTo"/>
        <c:crossAx val="13919958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360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9217821893352"/>
          <c:y val="0.157914672180281"/>
          <c:w val="0.374991988055605"/>
          <c:h val="0.711439372624572"/>
        </c:manualLayout>
      </c:layout>
      <c:pieChart>
        <c:varyColors val="1"/>
        <c:ser>
          <c:idx val="0"/>
          <c:order val="0"/>
          <c:dPt>
            <c:idx val="0"/>
            <c:bubble3D val="0"/>
            <c:extLst xmlns:c16r2="http://schemas.microsoft.com/office/drawing/2015/06/chart">
              <c:ext xmlns:c16="http://schemas.microsoft.com/office/drawing/2014/chart" uri="{C3380CC4-5D6E-409C-BE32-E72D297353CC}">
                <c16:uniqueId val="{00000001-C158-4AB4-B6C0-13166E048C29}"/>
              </c:ext>
            </c:extLst>
          </c:dPt>
          <c:dPt>
            <c:idx val="1"/>
            <c:bubble3D val="0"/>
            <c:extLst xmlns:c16r2="http://schemas.microsoft.com/office/drawing/2015/06/chart">
              <c:ext xmlns:c16="http://schemas.microsoft.com/office/drawing/2014/chart" uri="{C3380CC4-5D6E-409C-BE32-E72D297353CC}">
                <c16:uniqueId val="{00000003-C158-4AB4-B6C0-13166E048C29}"/>
              </c:ext>
            </c:extLst>
          </c:dPt>
          <c:dLbls>
            <c:dLbl>
              <c:idx val="0"/>
              <c:delete val="1"/>
              <c:extLst xmlns:c16r2="http://schemas.microsoft.com/office/drawing/2015/06/chart">
                <c:ext xmlns:c16="http://schemas.microsoft.com/office/drawing/2014/chart" uri="{C3380CC4-5D6E-409C-BE32-E72D297353CC}">
                  <c16:uniqueId val="{00000001-C158-4AB4-B6C0-13166E048C29}"/>
                </c:ext>
                <c:ext xmlns:c15="http://schemas.microsoft.com/office/drawing/2012/chart" uri="{CE6537A1-D6FC-4f65-9D91-7224C49458BB}">
                  <c15:spPr xmlns:c15="http://schemas.microsoft.com/office/drawing/2012/chart">
                    <a:prstGeom prst="wedgeRectCallout">
                      <a:avLst/>
                    </a:prstGeom>
                  </c15:spPr>
                  <c15:layout>
                    <c:manualLayout>
                      <c:w val="0.162957028486733"/>
                      <c:h val="0.508223220310025"/>
                    </c:manualLayout>
                  </c15:layout>
                </c:ext>
              </c:extLst>
            </c:dLbl>
            <c:dLbl>
              <c:idx val="1"/>
              <c:layout>
                <c:manualLayout>
                  <c:x val="0.00998220280937353"/>
                  <c:y val="-0.0478099019190506"/>
                </c:manualLayout>
              </c:layout>
              <c:tx>
                <c:rich>
                  <a:bodyPr/>
                  <a:lstStyle/>
                  <a:p>
                    <a:fld id="{553A26E1-429B-6B41-A225-2F92889463BD}" type="CATEGORYNAME">
                      <a:rPr lang="en-US" sz="2400"/>
                      <a:pPr/>
                      <a:t>[CATEGORY NAME]</a:t>
                    </a:fld>
                    <a:r>
                      <a:rPr lang="en-US" sz="2400" baseline="0" dirty="0"/>
                      <a:t>
</a:t>
                    </a:r>
                    <a:fld id="{9BC26BBC-2D85-6442-A8FA-D4C5EA29DC67}" type="PERCENTAGE">
                      <a:rPr lang="en-US" sz="2400" baseline="0" smtClean="0"/>
                      <a:pPr/>
                      <a:t>[PERCENTAGE]</a:t>
                    </a:fld>
                    <a:endParaRPr lang="en-US" sz="2400" baseline="0" dirty="0"/>
                  </a:p>
                </c:rich>
              </c:tx>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C158-4AB4-B6C0-13166E048C29}"/>
                </c:ext>
                <c:ext xmlns:c15="http://schemas.microsoft.com/office/drawing/2012/chart" uri="{CE6537A1-D6FC-4f65-9D91-7224C49458BB}">
                  <c15:layout>
                    <c:manualLayout>
                      <c:w val="0.226518150888737"/>
                      <c:h val="0.500721924436838"/>
                    </c:manualLayout>
                  </c15:layout>
                  <c15:dlblFieldTable/>
                  <c15:showDataLabelsRange val="0"/>
                </c:ext>
              </c:extLst>
            </c:dLbl>
            <c:spPr>
              <a:noFill/>
              <a:ln>
                <a:noFill/>
              </a:ln>
              <a:effectLst/>
            </c:spPr>
            <c:txPr>
              <a:bodyPr wrap="square" lIns="38100" tIns="19050" rIns="38100" bIns="19050" anchor="ctr">
                <a:spAutoFit/>
              </a:bodyPr>
              <a:lstStyle/>
              <a:p>
                <a:pPr>
                  <a:defRPr sz="3600">
                    <a:latin typeface="+mn-lt"/>
                  </a:defRPr>
                </a:pPr>
                <a:endParaRPr lang="en-US"/>
              </a:p>
            </c:txPr>
            <c:dLblPos val="outEnd"/>
            <c:showLegendKey val="0"/>
            <c:showVal val="0"/>
            <c:showCatName val="1"/>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wedgeRectCallout">
                    <a:avLst/>
                  </a:prstGeom>
                </c15:spPr>
              </c:ext>
            </c:extLst>
          </c:dLbls>
          <c:cat>
            <c:strRef>
              <c:f>Sheet1!$A$1:$B$1</c:f>
              <c:strCache>
                <c:ptCount val="2"/>
                <c:pt idx="0">
                  <c:v>Local</c:v>
                </c:pt>
                <c:pt idx="1">
                  <c:v>Non-Local</c:v>
                </c:pt>
              </c:strCache>
            </c:strRef>
          </c:cat>
          <c:val>
            <c:numRef>
              <c:f>Sheet1!$A$2:$B$2</c:f>
              <c:numCache>
                <c:formatCode>0.0%</c:formatCode>
                <c:ptCount val="2"/>
                <c:pt idx="0">
                  <c:v>0.66</c:v>
                </c:pt>
                <c:pt idx="1">
                  <c:v>0.34</c:v>
                </c:pt>
              </c:numCache>
            </c:numRef>
          </c:val>
          <c:extLst xmlns:c16r2="http://schemas.microsoft.com/office/drawing/2015/06/chart">
            <c:ext xmlns:c16="http://schemas.microsoft.com/office/drawing/2014/chart" uri="{C3380CC4-5D6E-409C-BE32-E72D297353CC}">
              <c16:uniqueId val="{00000007-C158-4AB4-B6C0-13166E048C29}"/>
            </c:ext>
            <c:ext xmlns:c15="http://schemas.microsoft.com/office/drawing/2012/chart" uri="{02D57815-91ED-43cb-92C2-25804820EDAC}">
              <c15:filteredSeriesTitle>
                <c15:tx>
                  <c:strRef>
                    <c:extLst xmlns:c16r2="http://schemas.microsoft.com/office/drawing/2015/06/chart" xmlns:c16="http://schemas.microsoft.com/office/drawing/2014/chart">
                      <c:ext uri="{02D57815-91ED-43cb-92C2-25804820EDAC}">
                        <c15:formulaRef>
                          <c15:sqref>Sheet1!#REF!</c15:sqref>
                        </c15:formulaRef>
                      </c:ext>
                    </c:extLst>
                    <c:strCache>
                      <c:ptCount val="1"/>
                      <c:pt idx="0">
                        <c:v>#REF!</c:v>
                      </c:pt>
                    </c:strCache>
                  </c:strRef>
                </c15:tx>
              </c15:filteredSeriesTitle>
            </c:ext>
          </c:extLst>
        </c:ser>
        <c:dLbls>
          <c:dLblPos val="outEnd"/>
          <c:showLegendKey val="0"/>
          <c:showVal val="0"/>
          <c:showCatName val="0"/>
          <c:showSerName val="0"/>
          <c:showPercent val="0"/>
          <c:showBubbleSize val="0"/>
          <c:showLeaderLines val="0"/>
        </c:dLbls>
        <c:firstSliceAng val="336"/>
      </c:pieChart>
      <c:spPr>
        <a:noFill/>
        <a:ln w="25136">
          <a:noFill/>
        </a:ln>
      </c:spPr>
    </c:plotArea>
    <c:plotVisOnly val="1"/>
    <c:dispBlanksAs val="zero"/>
    <c:showDLblsOverMax val="0"/>
  </c:chart>
  <c:spPr>
    <a:noFill/>
    <a:ln>
      <a:noFill/>
    </a:ln>
  </c:spPr>
  <c:txPr>
    <a:bodyPr/>
    <a:lstStyle/>
    <a:p>
      <a:pPr>
        <a:defRPr sz="2152" b="1" i="0" u="none" strike="noStrike" baseline="0">
          <a:solidFill>
            <a:schemeClr val="tx1"/>
          </a:solidFill>
          <a:latin typeface="Fairfield LH Light"/>
          <a:ea typeface="Fairfield LH Light"/>
          <a:cs typeface="Fairfield LH Light"/>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Sheet1!$B$44:$B$45</c:f>
              <c:strCache>
                <c:ptCount val="2"/>
                <c:pt idx="1">
                  <c:v>residents</c:v>
                </c:pt>
              </c:strCache>
            </c:strRef>
          </c:tx>
          <c:spPr>
            <a:solidFill>
              <a:schemeClr val="accent1"/>
            </a:solidFill>
            <a:ln>
              <a:noFill/>
            </a:ln>
            <a:effectLst/>
          </c:spPr>
          <c:invertIfNegative val="0"/>
          <c:cat>
            <c:strRef>
              <c:f>Sheet1!$A$46:$A$51</c:f>
              <c:strCache>
                <c:ptCount val="6"/>
                <c:pt idx="0">
                  <c:v>$40k or less</c:v>
                </c:pt>
                <c:pt idx="1">
                  <c:v>$40-60k</c:v>
                </c:pt>
                <c:pt idx="2">
                  <c:v>$60-80k</c:v>
                </c:pt>
                <c:pt idx="3">
                  <c:v>$80-$100k</c:v>
                </c:pt>
                <c:pt idx="4">
                  <c:v>$100-120k</c:v>
                </c:pt>
                <c:pt idx="5">
                  <c:v>$120k +</c:v>
                </c:pt>
              </c:strCache>
            </c:strRef>
          </c:cat>
          <c:val>
            <c:numRef>
              <c:f>Sheet1!$B$46:$B$51</c:f>
              <c:numCache>
                <c:formatCode>0.00%</c:formatCode>
                <c:ptCount val="6"/>
                <c:pt idx="0">
                  <c:v>0.304</c:v>
                </c:pt>
                <c:pt idx="1">
                  <c:v>0.17</c:v>
                </c:pt>
                <c:pt idx="2">
                  <c:v>0.158</c:v>
                </c:pt>
                <c:pt idx="3">
                  <c:v>0.104</c:v>
                </c:pt>
                <c:pt idx="4">
                  <c:v>0.095</c:v>
                </c:pt>
                <c:pt idx="5">
                  <c:v>0.169</c:v>
                </c:pt>
              </c:numCache>
            </c:numRef>
          </c:val>
        </c:ser>
        <c:ser>
          <c:idx val="1"/>
          <c:order val="1"/>
          <c:tx>
            <c:strRef>
              <c:f>Sheet1!$C$44:$C$45</c:f>
              <c:strCache>
                <c:ptCount val="2"/>
                <c:pt idx="1">
                  <c:v>visitors</c:v>
                </c:pt>
              </c:strCache>
            </c:strRef>
          </c:tx>
          <c:spPr>
            <a:solidFill>
              <a:schemeClr val="accent2"/>
            </a:solidFill>
            <a:ln>
              <a:noFill/>
            </a:ln>
            <a:effectLst/>
          </c:spPr>
          <c:invertIfNegative val="0"/>
          <c:cat>
            <c:strRef>
              <c:f>Sheet1!$A$46:$A$51</c:f>
              <c:strCache>
                <c:ptCount val="6"/>
                <c:pt idx="0">
                  <c:v>$40k or less</c:v>
                </c:pt>
                <c:pt idx="1">
                  <c:v>$40-60k</c:v>
                </c:pt>
                <c:pt idx="2">
                  <c:v>$60-80k</c:v>
                </c:pt>
                <c:pt idx="3">
                  <c:v>$80-$100k</c:v>
                </c:pt>
                <c:pt idx="4">
                  <c:v>$100-120k</c:v>
                </c:pt>
                <c:pt idx="5">
                  <c:v>$120k +</c:v>
                </c:pt>
              </c:strCache>
            </c:strRef>
          </c:cat>
          <c:val>
            <c:numRef>
              <c:f>Sheet1!$C$46:$C$51</c:f>
              <c:numCache>
                <c:formatCode>0.00%</c:formatCode>
                <c:ptCount val="6"/>
                <c:pt idx="0">
                  <c:v>0.235</c:v>
                </c:pt>
                <c:pt idx="1">
                  <c:v>0.125</c:v>
                </c:pt>
                <c:pt idx="2">
                  <c:v>0.152</c:v>
                </c:pt>
                <c:pt idx="3">
                  <c:v>0.167</c:v>
                </c:pt>
                <c:pt idx="4">
                  <c:v>0.08</c:v>
                </c:pt>
                <c:pt idx="5">
                  <c:v>0.241</c:v>
                </c:pt>
              </c:numCache>
            </c:numRef>
          </c:val>
        </c:ser>
        <c:dLbls>
          <c:showLegendKey val="0"/>
          <c:showVal val="0"/>
          <c:showCatName val="0"/>
          <c:showSerName val="0"/>
          <c:showPercent val="0"/>
          <c:showBubbleSize val="0"/>
        </c:dLbls>
        <c:gapWidth val="150"/>
        <c:overlap val="100"/>
        <c:axId val="1388800160"/>
        <c:axId val="1387757536"/>
      </c:barChart>
      <c:catAx>
        <c:axId val="1388800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387757536"/>
        <c:crosses val="autoZero"/>
        <c:auto val="1"/>
        <c:lblAlgn val="ctr"/>
        <c:lblOffset val="100"/>
        <c:noMultiLvlLbl val="0"/>
      </c:catAx>
      <c:valAx>
        <c:axId val="1387757536"/>
        <c:scaling>
          <c:orientation val="minMax"/>
        </c:scaling>
        <c:delete val="1"/>
        <c:axPos val="l"/>
        <c:majorTickMark val="none"/>
        <c:minorTickMark val="none"/>
        <c:tickLblPos val="nextTo"/>
        <c:crossAx val="138880016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rgbClr val="FF0000"/>
                </a:solidFill>
                <a:latin typeface="+mn-lt"/>
                <a:ea typeface="+mn-ea"/>
                <a:cs typeface="+mn-cs"/>
              </a:defRPr>
            </a:pPr>
            <a:r>
              <a:rPr lang="en-US" sz="1800" b="1" u="none" dirty="0">
                <a:solidFill>
                  <a:srgbClr val="FF0000"/>
                </a:solidFill>
              </a:rPr>
              <a:t>Percent </a:t>
            </a:r>
          </a:p>
          <a:p>
            <a:pPr>
              <a:defRPr>
                <a:solidFill>
                  <a:srgbClr val="FF0000"/>
                </a:solidFill>
              </a:defRPr>
            </a:pPr>
            <a:r>
              <a:rPr lang="en-US" sz="1800" b="1" u="none" dirty="0">
                <a:solidFill>
                  <a:srgbClr val="FF0000"/>
                </a:solidFill>
              </a:rPr>
              <a:t>Contributed </a:t>
            </a:r>
          </a:p>
          <a:p>
            <a:pPr>
              <a:defRPr>
                <a:solidFill>
                  <a:srgbClr val="FF0000"/>
                </a:solidFill>
              </a:defRPr>
            </a:pPr>
            <a:r>
              <a:rPr lang="en-US" sz="1800" b="1" u="none" dirty="0">
                <a:solidFill>
                  <a:srgbClr val="FF0000"/>
                </a:solidFill>
              </a:rPr>
              <a:t>to GDP</a:t>
            </a:r>
          </a:p>
        </c:rich>
      </c:tx>
      <c:layout>
        <c:manualLayout>
          <c:xMode val="edge"/>
          <c:yMode val="edge"/>
          <c:x val="0.826211130467648"/>
          <c:y val="0.390879278319896"/>
        </c:manualLayout>
      </c:layout>
      <c:overlay val="0"/>
      <c:spPr>
        <a:noFill/>
        <a:ln>
          <a:solidFill>
            <a:schemeClr val="accent1"/>
          </a:solidFill>
        </a:ln>
        <a:effectLst/>
      </c:spPr>
      <c:txPr>
        <a:bodyPr rot="0" spcFirstLastPara="1" vertOverflow="ellipsis" vert="horz" wrap="square" anchor="ctr" anchorCtr="1"/>
        <a:lstStyle/>
        <a:p>
          <a:pPr>
            <a:defRPr sz="1400" b="0" i="0" u="none" strike="noStrike" kern="1200" spc="0" baseline="0">
              <a:solidFill>
                <a:srgbClr val="FF0000"/>
              </a:solidFill>
              <a:latin typeface="+mn-lt"/>
              <a:ea typeface="+mn-ea"/>
              <a:cs typeface="+mn-cs"/>
            </a:defRPr>
          </a:pPr>
          <a:endParaRPr lang="en-US"/>
        </a:p>
      </c:txPr>
    </c:title>
    <c:autoTitleDeleted val="0"/>
    <c:plotArea>
      <c:layout>
        <c:manualLayout>
          <c:layoutTarget val="inner"/>
          <c:xMode val="edge"/>
          <c:yMode val="edge"/>
          <c:x val="0.331331802274716"/>
          <c:y val="0.113081067438987"/>
          <c:w val="0.511293303964708"/>
          <c:h val="0.88600098181488"/>
        </c:manualLayout>
      </c:layout>
      <c:barChart>
        <c:barDir val="bar"/>
        <c:grouping val="clustered"/>
        <c:varyColors val="0"/>
        <c:ser>
          <c:idx val="0"/>
          <c:order val="0"/>
          <c:tx>
            <c:strRef>
              <c:f>Sheet1!$B$3</c:f>
              <c:strCache>
                <c:ptCount val="1"/>
              </c:strCache>
            </c:strRef>
          </c:tx>
          <c:spPr>
            <a:solidFill>
              <a:schemeClr val="accent1"/>
            </a:solidFill>
            <a:ln>
              <a:noFill/>
            </a:ln>
            <a:effectLst/>
          </c:spPr>
          <c:invertIfNegative val="0"/>
          <c:dPt>
            <c:idx val="1"/>
            <c:invertIfNegative val="0"/>
            <c:bubble3D val="0"/>
            <c:spPr>
              <a:solidFill>
                <a:srgbClr val="FF0000"/>
              </a:solidFill>
              <a:ln>
                <a:noFill/>
              </a:ln>
              <a:effectLst/>
            </c:spPr>
            <c:extLst xmlns:c16r2="http://schemas.microsoft.com/office/drawing/2015/06/chart">
              <c:ext xmlns:c16="http://schemas.microsoft.com/office/drawing/2014/chart" uri="{C3380CC4-5D6E-409C-BE32-E72D297353CC}">
                <c16:uniqueId val="{00000001-55D9-4C10-A76C-D1E068884DE0}"/>
              </c:ext>
            </c:extLst>
          </c:dPt>
          <c:dLbls>
            <c:dLbl>
              <c:idx val="1"/>
              <c:spPr>
                <a:noFill/>
                <a:ln>
                  <a:solidFill>
                    <a:srgbClr val="FF0000"/>
                  </a:solidFill>
                </a:ln>
                <a:effectLst/>
              </c:spPr>
              <c:txPr>
                <a:bodyPr rot="0" spcFirstLastPara="1" vertOverflow="ellipsis" vert="horz" wrap="square" anchor="ctr" anchorCtr="1"/>
                <a:lstStyle/>
                <a:p>
                  <a:pPr>
                    <a:defRPr sz="21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dLbl>
            <c:spPr>
              <a:noFill/>
              <a:ln>
                <a:solidFill>
                  <a:schemeClr val="accent1"/>
                </a:solidFill>
              </a:ln>
              <a:effectLst/>
            </c:spPr>
            <c:txPr>
              <a:bodyPr rot="0" spcFirstLastPara="1" vertOverflow="ellipsis" vert="horz" wrap="square" anchor="ctr" anchorCtr="1"/>
              <a:lstStyle/>
              <a:p>
                <a:pPr>
                  <a:defRPr sz="20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Sheet1!$A$4:$A$10</c:f>
              <c:strCache>
                <c:ptCount val="7"/>
                <c:pt idx="0">
                  <c:v>Retail Trade</c:v>
                </c:pt>
                <c:pt idx="1">
                  <c:v>Arts &amp; Culture</c:v>
                </c:pt>
                <c:pt idx="2">
                  <c:v>Construction</c:v>
                </c:pt>
                <c:pt idx="3">
                  <c:v>Transportation</c:v>
                </c:pt>
                <c:pt idx="4">
                  <c:v>Mining</c:v>
                </c:pt>
                <c:pt idx="5">
                  <c:v>Travel &amp; Tourism</c:v>
                </c:pt>
                <c:pt idx="6">
                  <c:v>Utilities</c:v>
                </c:pt>
              </c:strCache>
            </c:strRef>
          </c:cat>
          <c:val>
            <c:numRef>
              <c:f>Sheet1!$B$4:$B$10</c:f>
              <c:numCache>
                <c:formatCode>0.0%</c:formatCode>
                <c:ptCount val="7"/>
                <c:pt idx="0">
                  <c:v>0.058</c:v>
                </c:pt>
                <c:pt idx="1">
                  <c:v>0.042</c:v>
                </c:pt>
                <c:pt idx="2">
                  <c:v>0.039</c:v>
                </c:pt>
                <c:pt idx="3">
                  <c:v>0.029</c:v>
                </c:pt>
                <c:pt idx="4">
                  <c:v>0.028</c:v>
                </c:pt>
                <c:pt idx="5">
                  <c:v>0.026</c:v>
                </c:pt>
                <c:pt idx="6">
                  <c:v>0.016</c:v>
                </c:pt>
              </c:numCache>
            </c:numRef>
          </c:val>
          <c:extLst xmlns:c16r2="http://schemas.microsoft.com/office/drawing/2015/06/chart">
            <c:ext xmlns:c16="http://schemas.microsoft.com/office/drawing/2014/chart" uri="{C3380CC4-5D6E-409C-BE32-E72D297353CC}">
              <c16:uniqueId val="{00000002-55D9-4C10-A76C-D1E068884DE0}"/>
            </c:ext>
          </c:extLst>
        </c:ser>
        <c:dLbls>
          <c:dLblPos val="outEnd"/>
          <c:showLegendKey val="0"/>
          <c:showVal val="1"/>
          <c:showCatName val="0"/>
          <c:showSerName val="0"/>
          <c:showPercent val="0"/>
          <c:showBubbleSize val="0"/>
        </c:dLbls>
        <c:gapWidth val="182"/>
        <c:axId val="1323647408"/>
        <c:axId val="1323650160"/>
      </c:barChart>
      <c:catAx>
        <c:axId val="13236474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crossAx val="1323650160"/>
        <c:crosses val="autoZero"/>
        <c:auto val="1"/>
        <c:lblAlgn val="ctr"/>
        <c:lblOffset val="100"/>
        <c:noMultiLvlLbl val="0"/>
      </c:catAx>
      <c:valAx>
        <c:axId val="1323650160"/>
        <c:scaling>
          <c:orientation val="minMax"/>
        </c:scaling>
        <c:delete val="1"/>
        <c:axPos val="t"/>
        <c:numFmt formatCode="0.0%" sourceLinked="1"/>
        <c:majorTickMark val="none"/>
        <c:minorTickMark val="none"/>
        <c:tickLblPos val="nextTo"/>
        <c:crossAx val="132364740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latin typeface="+mn-lt"/>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eaLnBrk="1" fontAlgn="auto" hangingPunct="1">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sz="quarter" idx="1"/>
          </p:nvPr>
        </p:nvSpPr>
        <p:spPr>
          <a:xfrm>
            <a:off x="3978132" y="0"/>
            <a:ext cx="3043343" cy="465455"/>
          </a:xfrm>
          <a:prstGeom prst="rect">
            <a:avLst/>
          </a:prstGeom>
        </p:spPr>
        <p:txBody>
          <a:bodyPr vert="horz" lIns="93324" tIns="46662" rIns="93324" bIns="46662" rtlCol="0"/>
          <a:lstStyle>
            <a:lvl1pPr algn="r" eaLnBrk="1" fontAlgn="auto" hangingPunct="1">
              <a:spcBef>
                <a:spcPts val="0"/>
              </a:spcBef>
              <a:spcAft>
                <a:spcPts val="0"/>
              </a:spcAft>
              <a:defRPr sz="1200" smtClean="0">
                <a:latin typeface="+mn-lt"/>
              </a:defRPr>
            </a:lvl1pPr>
          </a:lstStyle>
          <a:p>
            <a:pPr>
              <a:defRPr/>
            </a:pPr>
            <a:fld id="{D8E6BD70-79E3-4FA7-BC80-7B3944F25A56}" type="datetimeFigureOut">
              <a:rPr lang="en-US"/>
              <a:pPr>
                <a:defRPr/>
              </a:pPr>
              <a:t>6/19/17</a:t>
            </a:fld>
            <a:endParaRPr lang="en-US" dirty="0"/>
          </a:p>
        </p:txBody>
      </p:sp>
      <p:sp>
        <p:nvSpPr>
          <p:cNvPr id="4" name="Footer Placeholder 3"/>
          <p:cNvSpPr>
            <a:spLocks noGrp="1"/>
          </p:cNvSpPr>
          <p:nvPr>
            <p:ph type="ftr" sz="quarter" idx="2"/>
          </p:nvPr>
        </p:nvSpPr>
        <p:spPr>
          <a:xfrm>
            <a:off x="0" y="8842029"/>
            <a:ext cx="3043343" cy="465455"/>
          </a:xfrm>
          <a:prstGeom prst="rect">
            <a:avLst/>
          </a:prstGeom>
        </p:spPr>
        <p:txBody>
          <a:bodyPr vert="horz" lIns="93324" tIns="46662" rIns="93324" bIns="46662" rtlCol="0" anchor="b"/>
          <a:lstStyle>
            <a:lvl1pPr algn="l" eaLnBrk="1" fontAlgn="auto" hangingPunct="1">
              <a:spcBef>
                <a:spcPts val="0"/>
              </a:spcBef>
              <a:spcAft>
                <a:spcPts val="0"/>
              </a:spcAft>
              <a:defRPr sz="1200">
                <a:latin typeface="+mn-lt"/>
              </a:defRPr>
            </a:lvl1pPr>
          </a:lstStyle>
          <a:p>
            <a:pPr>
              <a:defRPr/>
            </a:pPr>
            <a:endParaRPr lang="en-US" dirty="0"/>
          </a:p>
        </p:txBody>
      </p:sp>
      <p:sp>
        <p:nvSpPr>
          <p:cNvPr id="5" name="Slide Number Placeholder 4"/>
          <p:cNvSpPr>
            <a:spLocks noGrp="1"/>
          </p:cNvSpPr>
          <p:nvPr>
            <p:ph type="sldNum" sz="quarter" idx="3"/>
          </p:nvPr>
        </p:nvSpPr>
        <p:spPr>
          <a:xfrm>
            <a:off x="3978132" y="8842029"/>
            <a:ext cx="3043343" cy="465455"/>
          </a:xfrm>
          <a:prstGeom prst="rect">
            <a:avLst/>
          </a:prstGeom>
        </p:spPr>
        <p:txBody>
          <a:bodyPr vert="horz" lIns="93324" tIns="46662" rIns="93324" bIns="46662" rtlCol="0" anchor="b"/>
          <a:lstStyle>
            <a:lvl1pPr algn="r" eaLnBrk="1" fontAlgn="auto" hangingPunct="1">
              <a:spcBef>
                <a:spcPts val="0"/>
              </a:spcBef>
              <a:spcAft>
                <a:spcPts val="0"/>
              </a:spcAft>
              <a:defRPr sz="1200" smtClean="0">
                <a:latin typeface="+mn-lt"/>
              </a:defRPr>
            </a:lvl1pPr>
          </a:lstStyle>
          <a:p>
            <a:pPr>
              <a:defRPr/>
            </a:pPr>
            <a:fld id="{9C51AAA9-DF73-492A-AA69-16C599D8BD45}"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dirty="0"/>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9D84B84D-1B3A-4186-8D08-311062C30114}" type="datetimeFigureOut">
              <a:rPr lang="en-US" smtClean="0"/>
              <a:t>6/19/17</a:t>
            </a:fld>
            <a:endParaRPr lang="en-US" dirty="0"/>
          </a:p>
        </p:txBody>
      </p:sp>
      <p:sp>
        <p:nvSpPr>
          <p:cNvPr id="4" name="Slide Image Placeholder 3"/>
          <p:cNvSpPr>
            <a:spLocks noGrp="1" noRot="1" noChangeAspect="1"/>
          </p:cNvSpPr>
          <p:nvPr>
            <p:ph type="sldImg" idx="2"/>
          </p:nvPr>
        </p:nvSpPr>
        <p:spPr>
          <a:xfrm>
            <a:off x="1417638" y="1163638"/>
            <a:ext cx="4187825" cy="3141662"/>
          </a:xfrm>
          <a:prstGeom prst="rect">
            <a:avLst/>
          </a:prstGeom>
          <a:noFill/>
          <a:ln w="12700">
            <a:solidFill>
              <a:prstClr val="black"/>
            </a:solidFill>
          </a:ln>
        </p:spPr>
        <p:txBody>
          <a:bodyPr vert="horz" lIns="93324" tIns="46662" rIns="93324" bIns="46662" rtlCol="0" anchor="ctr"/>
          <a:lstStyle/>
          <a:p>
            <a:endParaRPr lang="en-US" dirty="0"/>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3380DB7F-1959-4C78-BD7F-27D19B731638}" type="slidenum">
              <a:rPr lang="en-US" smtClean="0"/>
              <a:t>‹#›</a:t>
            </a:fld>
            <a:endParaRPr lang="en-US" dirty="0"/>
          </a:p>
        </p:txBody>
      </p:sp>
    </p:spTree>
    <p:extLst>
      <p:ext uri="{BB962C8B-B14F-4D97-AF65-F5344CB8AC3E}">
        <p14:creationId xmlns:p14="http://schemas.microsoft.com/office/powerpoint/2010/main" val="2774767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7638" y="366713"/>
            <a:ext cx="4187825" cy="3141662"/>
          </a:xfrm>
        </p:spPr>
      </p:sp>
      <p:sp>
        <p:nvSpPr>
          <p:cNvPr id="3" name="Notes Placeholder 2"/>
          <p:cNvSpPr>
            <a:spLocks noGrp="1"/>
          </p:cNvSpPr>
          <p:nvPr>
            <p:ph type="body" idx="1"/>
          </p:nvPr>
        </p:nvSpPr>
        <p:spPr>
          <a:xfrm>
            <a:off x="702310" y="3706115"/>
            <a:ext cx="5618480" cy="3665458"/>
          </a:xfrm>
        </p:spPr>
        <p:txBody>
          <a:bodyPr>
            <a:normAutofit/>
          </a:bodyPr>
          <a:lstStyle/>
          <a:p>
            <a:pPr marL="233309" indent="-233309">
              <a:buFont typeface="+mj-lt"/>
              <a:buAutoNum type="arabicPeriod"/>
            </a:pPr>
            <a:r>
              <a:rPr lang="en-US" dirty="0"/>
              <a:t>AEP5 changes the conversation about the arts from </a:t>
            </a:r>
            <a:r>
              <a:rPr lang="en-US" dirty="0" smtClean="0"/>
              <a:t>“funding” </a:t>
            </a:r>
            <a:r>
              <a:rPr lang="en-US" baseline="0" dirty="0" smtClean="0"/>
              <a:t>to “</a:t>
            </a:r>
            <a:r>
              <a:rPr lang="en-US" baseline="0" dirty="0"/>
              <a:t>investment in an industry” that provides both cultural and economic </a:t>
            </a:r>
            <a:r>
              <a:rPr lang="en-US" baseline="0" dirty="0" smtClean="0"/>
              <a:t>benefits.</a:t>
            </a:r>
            <a:endParaRPr lang="en-US" baseline="0" dirty="0"/>
          </a:p>
          <a:p>
            <a:pPr marL="233309" indent="-233309">
              <a:buFont typeface="+mj-lt"/>
              <a:buAutoNum type="arabicPeriod"/>
            </a:pPr>
            <a:endParaRPr lang="en-US" baseline="0" dirty="0"/>
          </a:p>
          <a:p>
            <a:pPr marL="233309" indent="-233309">
              <a:buFont typeface="+mj-lt"/>
              <a:buAutoNum type="arabicPeriod"/>
            </a:pPr>
            <a:r>
              <a:rPr lang="en-US" baseline="0" dirty="0" smtClean="0"/>
              <a:t>Benefits </a:t>
            </a:r>
            <a:r>
              <a:rPr lang="en-US" baseline="0" dirty="0"/>
              <a:t>of the </a:t>
            </a:r>
            <a:r>
              <a:rPr lang="en-US" baseline="0" dirty="0" smtClean="0"/>
              <a:t>arts go far beyond economic impact, of course. </a:t>
            </a:r>
            <a:r>
              <a:rPr lang="en-US" baseline="0" dirty="0"/>
              <a:t>They inspire, delight</a:t>
            </a:r>
            <a:r>
              <a:rPr lang="en-US" baseline="0" dirty="0" smtClean="0"/>
              <a:t>, educate, </a:t>
            </a:r>
            <a:r>
              <a:rPr lang="en-US" baseline="0" dirty="0"/>
              <a:t>and unite us. Art is a fundamental component of our humanity. </a:t>
            </a:r>
            <a:endParaRPr lang="en-US" baseline="0" dirty="0" smtClean="0"/>
          </a:p>
          <a:p>
            <a:pPr marL="233309" indent="-233309">
              <a:buFont typeface="+mj-lt"/>
              <a:buAutoNum type="arabicPeriod"/>
            </a:pPr>
            <a:endParaRPr lang="en-US" baseline="0" dirty="0" smtClean="0"/>
          </a:p>
          <a:p>
            <a:pPr marL="233309" indent="-233309">
              <a:buFont typeface="+mj-lt"/>
              <a:buAutoNum type="arabicPeriod"/>
            </a:pPr>
            <a:r>
              <a:rPr lang="en-US" baseline="0" dirty="0" smtClean="0"/>
              <a:t>Arts are </a:t>
            </a:r>
            <a:r>
              <a:rPr lang="en-US" baseline="0" dirty="0"/>
              <a:t>an industry—one that supports jobs, generates govt. revenue, and is a cornerstone to tourism</a:t>
            </a:r>
            <a:r>
              <a:rPr lang="en-US" baseline="0" dirty="0" smtClean="0"/>
              <a:t>.</a:t>
            </a:r>
            <a:endParaRPr lang="en-US" b="0" baseline="0" dirty="0"/>
          </a:p>
          <a:p>
            <a:pPr marL="233309" indent="-233309">
              <a:buFont typeface="+mj-lt"/>
              <a:buAutoNum type="arabicPeriod"/>
            </a:pPr>
            <a:endParaRPr lang="en-US" baseline="0" dirty="0"/>
          </a:p>
        </p:txBody>
      </p:sp>
      <p:sp>
        <p:nvSpPr>
          <p:cNvPr id="4" name="Slide Number Placeholder 3"/>
          <p:cNvSpPr>
            <a:spLocks noGrp="1"/>
          </p:cNvSpPr>
          <p:nvPr>
            <p:ph type="sldNum" sz="quarter" idx="10"/>
          </p:nvPr>
        </p:nvSpPr>
        <p:spPr/>
        <p:txBody>
          <a:bodyPr/>
          <a:lstStyle/>
          <a:p>
            <a:fld id="{3380DB7F-1959-4C78-BD7F-27D19B731638}" type="slidenum">
              <a:rPr lang="en-US" smtClean="0"/>
              <a:t>1</a:t>
            </a:fld>
            <a:endParaRPr lang="en-US" dirty="0"/>
          </a:p>
        </p:txBody>
      </p:sp>
    </p:spTree>
    <p:extLst>
      <p:ext uri="{BB962C8B-B14F-4D97-AF65-F5344CB8AC3E}">
        <p14:creationId xmlns:p14="http://schemas.microsoft.com/office/powerpoint/2010/main" val="4079679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7638" y="503238"/>
            <a:ext cx="4187825" cy="3141662"/>
          </a:xfrm>
        </p:spPr>
      </p:sp>
      <p:sp>
        <p:nvSpPr>
          <p:cNvPr id="3" name="Notes Placeholder 2"/>
          <p:cNvSpPr>
            <a:spLocks noGrp="1"/>
          </p:cNvSpPr>
          <p:nvPr>
            <p:ph type="body" idx="1"/>
          </p:nvPr>
        </p:nvSpPr>
        <p:spPr>
          <a:xfrm>
            <a:off x="702310" y="3795840"/>
            <a:ext cx="5618480" cy="4817881"/>
          </a:xfrm>
        </p:spPr>
        <p:txBody>
          <a:bodyPr>
            <a:normAutofit fontScale="92500" lnSpcReduction="20000"/>
          </a:bodyPr>
          <a:lstStyle/>
          <a:p>
            <a:pPr marL="233309" indent="-233309" defTabSz="466618">
              <a:buFont typeface="+mj-lt"/>
              <a:buAutoNum type="arabicPeriod"/>
              <a:defRPr/>
            </a:pPr>
            <a:r>
              <a:rPr lang="en-US" dirty="0" smtClean="0"/>
              <a:t>5</a:t>
            </a:r>
            <a:r>
              <a:rPr lang="en-US" baseline="30000" dirty="0" smtClean="0"/>
              <a:t>th</a:t>
            </a:r>
            <a:r>
              <a:rPr lang="en-US" dirty="0" smtClean="0"/>
              <a:t> </a:t>
            </a:r>
            <a:r>
              <a:rPr lang="en-US" dirty="0"/>
              <a:t>economic impact study of spending by nonprofit arts and cultural organizations and their audiences. </a:t>
            </a:r>
            <a:endParaRPr lang="en-US" dirty="0" smtClean="0"/>
          </a:p>
          <a:p>
            <a:pPr marL="233309" indent="-233309" defTabSz="466618">
              <a:buFont typeface="+mj-lt"/>
              <a:buAutoNum type="arabicPeriod"/>
              <a:defRPr/>
            </a:pPr>
            <a:endParaRPr lang="en-US" dirty="0" smtClean="0"/>
          </a:p>
          <a:p>
            <a:pPr marL="233309" indent="-233309" defTabSz="466618">
              <a:buFont typeface="+mj-lt"/>
              <a:buAutoNum type="arabicPeriod"/>
              <a:defRPr/>
            </a:pPr>
            <a:r>
              <a:rPr lang="en-US" dirty="0" smtClean="0"/>
              <a:t>largest </a:t>
            </a:r>
            <a:r>
              <a:rPr lang="en-US" dirty="0"/>
              <a:t>and most comprehensive </a:t>
            </a:r>
            <a:r>
              <a:rPr lang="en-US" dirty="0" smtClean="0"/>
              <a:t>ever </a:t>
            </a:r>
            <a:r>
              <a:rPr lang="en-US" dirty="0"/>
              <a:t>conducted: 341 study regions in all 50 states + D.C., small rural to large urban, populations ranging from </a:t>
            </a:r>
            <a:r>
              <a:rPr lang="en-US" dirty="0" smtClean="0"/>
              <a:t>1,500 </a:t>
            </a:r>
            <a:r>
              <a:rPr lang="en-US" dirty="0"/>
              <a:t>to 4 </a:t>
            </a:r>
            <a:r>
              <a:rPr lang="en-US" dirty="0" smtClean="0"/>
              <a:t>million.</a:t>
            </a:r>
            <a:endParaRPr lang="en-US" dirty="0"/>
          </a:p>
          <a:p>
            <a:pPr marL="233309" indent="-233309" defTabSz="466618">
              <a:buFont typeface="+mj-lt"/>
              <a:buAutoNum type="arabicPeriod"/>
              <a:defRPr/>
            </a:pPr>
            <a:endParaRPr lang="en-US" dirty="0"/>
          </a:p>
          <a:p>
            <a:pPr marL="233309" indent="-233309" defTabSz="466618">
              <a:buFont typeface="+mj-lt"/>
              <a:buAutoNum type="arabicPeriod"/>
              <a:defRPr/>
            </a:pPr>
            <a:r>
              <a:rPr lang="en-US" dirty="0"/>
              <a:t>Only nonprofit and municipal arts and cultural organizations </a:t>
            </a:r>
            <a:r>
              <a:rPr lang="en-US" dirty="0" smtClean="0"/>
              <a:t>no</a:t>
            </a:r>
            <a:r>
              <a:rPr lang="en-US" baseline="0" dirty="0" smtClean="0"/>
              <a:t> </a:t>
            </a:r>
            <a:r>
              <a:rPr lang="en-US" dirty="0" smtClean="0"/>
              <a:t>for-profit </a:t>
            </a:r>
            <a:r>
              <a:rPr lang="en-US" dirty="0"/>
              <a:t>entertainment</a:t>
            </a:r>
            <a:r>
              <a:rPr lang="en-US" baseline="0" dirty="0"/>
              <a:t> businesses such as</a:t>
            </a:r>
            <a:r>
              <a:rPr lang="en-US" dirty="0"/>
              <a:t> Broadway or the motion picture industry,</a:t>
            </a:r>
            <a:r>
              <a:rPr lang="en-US" baseline="0" dirty="0"/>
              <a:t> and</a:t>
            </a:r>
            <a:r>
              <a:rPr lang="en-US" dirty="0"/>
              <a:t> no individual artists (all vital to the cultural ecology, but beyond the scope of the study). </a:t>
            </a:r>
          </a:p>
          <a:p>
            <a:pPr marL="233309" indent="-233309" defTabSz="466618">
              <a:buFont typeface="+mj-lt"/>
              <a:buAutoNum type="arabicPeriod"/>
              <a:defRPr/>
            </a:pPr>
            <a:endParaRPr lang="en-US" dirty="0"/>
          </a:p>
          <a:p>
            <a:pPr marL="233309" indent="-233309" defTabSz="466618">
              <a:buFont typeface="+mj-lt"/>
              <a:buAutoNum type="arabicPeriod"/>
              <a:defRPr/>
            </a:pPr>
            <a:r>
              <a:rPr lang="en-US" dirty="0"/>
              <a:t>Why just nonprofits? Because government and philanthropic dollars are typically directed to these organizations. It is appropriate to ask, “Beyond quality of life, what is the ROI of that investment?”</a:t>
            </a:r>
          </a:p>
          <a:p>
            <a:pPr marL="233309" indent="-233309">
              <a:buFont typeface="+mj-lt"/>
              <a:buAutoNum type="arabicPeriod"/>
            </a:pPr>
            <a:endParaRPr lang="en-US" u="sng" dirty="0"/>
          </a:p>
          <a:p>
            <a:pPr marL="233309" indent="-233309">
              <a:buFont typeface="+mj-lt"/>
              <a:buAutoNum type="arabicPeriod"/>
            </a:pPr>
            <a:r>
              <a:rPr lang="en-US" u="sng" dirty="0"/>
              <a:t>Conservative and Reliable Methodology . . . </a:t>
            </a:r>
          </a:p>
          <a:p>
            <a:pPr lvl="1" indent="-174982">
              <a:buFont typeface="Arial" panose="020B0604020202020204" pitchFamily="34" charset="0"/>
              <a:buChar char="•"/>
            </a:pPr>
            <a:r>
              <a:rPr lang="en-US" baseline="0" dirty="0" smtClean="0"/>
              <a:t>Only data included from </a:t>
            </a:r>
            <a:r>
              <a:rPr lang="en-US" baseline="0" dirty="0"/>
              <a:t>organizations that provide it. </a:t>
            </a:r>
            <a:r>
              <a:rPr lang="en-US" baseline="0" dirty="0" smtClean="0"/>
              <a:t>No </a:t>
            </a:r>
            <a:r>
              <a:rPr lang="en-US" baseline="0" dirty="0"/>
              <a:t>local estimates for non-respondents. </a:t>
            </a:r>
            <a:r>
              <a:rPr lang="en-US" baseline="0" dirty="0" smtClean="0"/>
              <a:t>(29 organizations were surveyed in Waco.)</a:t>
            </a:r>
          </a:p>
          <a:p>
            <a:pPr lvl="1" indent="-174982">
              <a:buFont typeface="Arial" panose="020B0604020202020204" pitchFamily="34" charset="0"/>
              <a:buChar char="•"/>
            </a:pPr>
            <a:endParaRPr lang="en-US" baseline="0" dirty="0"/>
          </a:p>
          <a:p>
            <a:pPr lvl="1" indent="-174982">
              <a:buFont typeface="Arial" panose="020B0604020202020204" pitchFamily="34" charset="0"/>
              <a:buChar char="•"/>
            </a:pPr>
            <a:r>
              <a:rPr lang="en-US" dirty="0" smtClean="0"/>
              <a:t>Over-sample </a:t>
            </a:r>
            <a:r>
              <a:rPr lang="en-US" dirty="0"/>
              <a:t>of audience interviews </a:t>
            </a:r>
            <a:r>
              <a:rPr lang="en-US" dirty="0" smtClean="0"/>
              <a:t>from </a:t>
            </a:r>
            <a:r>
              <a:rPr lang="en-US" dirty="0"/>
              <a:t>a diverse range of </a:t>
            </a:r>
            <a:r>
              <a:rPr lang="en-US" dirty="0" smtClean="0"/>
              <a:t>events/venues </a:t>
            </a:r>
            <a:r>
              <a:rPr lang="en-US" dirty="0"/>
              <a:t>(performing arts, museums, </a:t>
            </a:r>
            <a:r>
              <a:rPr lang="en-US" dirty="0" smtClean="0"/>
              <a:t>festivals</a:t>
            </a:r>
            <a:r>
              <a:rPr lang="en-US" dirty="0"/>
              <a:t>). </a:t>
            </a:r>
            <a:r>
              <a:rPr lang="en-US" dirty="0" smtClean="0"/>
              <a:t>(1,164 </a:t>
            </a:r>
            <a:r>
              <a:rPr lang="en-US" dirty="0"/>
              <a:t>surveyed</a:t>
            </a:r>
            <a:r>
              <a:rPr lang="en-US" dirty="0" smtClean="0"/>
              <a:t>.)</a:t>
            </a:r>
          </a:p>
          <a:p>
            <a:pPr lvl="1" indent="-174982">
              <a:buFont typeface="Arial" panose="020B0604020202020204" pitchFamily="34" charset="0"/>
              <a:buChar char="•"/>
            </a:pPr>
            <a:endParaRPr lang="en-US" dirty="0"/>
          </a:p>
          <a:p>
            <a:pPr lvl="1" indent="-174982">
              <a:buFont typeface="Arial" panose="020B0604020202020204" pitchFamily="34" charset="0"/>
              <a:buChar char="•"/>
            </a:pPr>
            <a:r>
              <a:rPr lang="en-US" dirty="0" smtClean="0"/>
              <a:t>Georgia </a:t>
            </a:r>
            <a:r>
              <a:rPr lang="en-US" dirty="0"/>
              <a:t>Tech economists customized an input/output model for all 341 study regions. </a:t>
            </a:r>
            <a:r>
              <a:rPr lang="en-US" dirty="0" smtClean="0"/>
              <a:t>(</a:t>
            </a:r>
            <a:r>
              <a:rPr lang="en-US" dirty="0"/>
              <a:t>Input/output models have been the basis of 2 Nobel Prizes in Economics. The AEP methodology has been vetted by the White House Council of Economic Advisors and bank economists among others.)</a:t>
            </a:r>
          </a:p>
          <a:p>
            <a:pPr marL="0" indent="0" defTabSz="933237">
              <a:buFont typeface="+mj-lt"/>
              <a:buNone/>
            </a:pPr>
            <a:endParaRPr lang="en-US" dirty="0"/>
          </a:p>
        </p:txBody>
      </p:sp>
      <p:sp>
        <p:nvSpPr>
          <p:cNvPr id="4" name="Slide Number Placeholder 3"/>
          <p:cNvSpPr>
            <a:spLocks noGrp="1"/>
          </p:cNvSpPr>
          <p:nvPr>
            <p:ph type="sldNum" sz="quarter" idx="10"/>
          </p:nvPr>
        </p:nvSpPr>
        <p:spPr/>
        <p:txBody>
          <a:bodyPr/>
          <a:lstStyle/>
          <a:p>
            <a:fld id="{3380DB7F-1959-4C78-BD7F-27D19B731638}" type="slidenum">
              <a:rPr lang="en-US" smtClean="0"/>
              <a:t>2</a:t>
            </a:fld>
            <a:endParaRPr lang="en-US" dirty="0"/>
          </a:p>
        </p:txBody>
      </p:sp>
    </p:spTree>
    <p:extLst>
      <p:ext uri="{BB962C8B-B14F-4D97-AF65-F5344CB8AC3E}">
        <p14:creationId xmlns:p14="http://schemas.microsoft.com/office/powerpoint/2010/main" val="4276479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7638" y="641350"/>
            <a:ext cx="4187825" cy="3141663"/>
          </a:xfrm>
        </p:spPr>
      </p:sp>
      <p:sp>
        <p:nvSpPr>
          <p:cNvPr id="3" name="Notes Placeholder 2"/>
          <p:cNvSpPr>
            <a:spLocks noGrp="1"/>
          </p:cNvSpPr>
          <p:nvPr>
            <p:ph type="body" idx="1"/>
          </p:nvPr>
        </p:nvSpPr>
        <p:spPr>
          <a:xfrm>
            <a:off x="702310" y="4008940"/>
            <a:ext cx="5618480" cy="4604781"/>
          </a:xfrm>
        </p:spPr>
        <p:txBody>
          <a:bodyPr>
            <a:normAutofit lnSpcReduction="10000"/>
          </a:bodyPr>
          <a:lstStyle/>
          <a:p>
            <a:pPr marL="233309" indent="-233309">
              <a:buFont typeface="+mj-lt"/>
              <a:buAutoNum type="arabicPeriod"/>
            </a:pPr>
            <a:r>
              <a:rPr lang="en-US" dirty="0"/>
              <a:t>AEP5 National Partners are organizations of public and private sector leaders that steer billions of dollars in public and private sector arts funding and create arts-friendly policies. They are partners because, (1) they </a:t>
            </a:r>
            <a:r>
              <a:rPr lang="en-US" dirty="0" smtClean="0"/>
              <a:t>believe </a:t>
            </a:r>
            <a:r>
              <a:rPr lang="en-US" dirty="0"/>
              <a:t>the arts are a fundamental component of a healthy community, and (2) they approve of the methodology and findings. Their logos are on the back cover of every AEP5 report. This boost your credibility when advocating with the data. </a:t>
            </a:r>
          </a:p>
          <a:p>
            <a:pPr marL="690509" lvl="1" indent="-233309">
              <a:buFont typeface="Arial" panose="020B0604020202020204" pitchFamily="34" charset="0"/>
              <a:buChar char="•"/>
            </a:pPr>
            <a:r>
              <a:rPr lang="en-US" dirty="0" smtClean="0"/>
              <a:t>U.S</a:t>
            </a:r>
            <a:r>
              <a:rPr lang="en-US" dirty="0"/>
              <a:t>. Conference of Mayors and National League of Cites are partners. </a:t>
            </a:r>
          </a:p>
          <a:p>
            <a:pPr marL="690509" lvl="1" indent="-233309">
              <a:buFont typeface="Arial" panose="020B0604020202020204" pitchFamily="34" charset="0"/>
              <a:buChar char="•"/>
            </a:pPr>
            <a:r>
              <a:rPr lang="en-US" dirty="0" smtClean="0"/>
              <a:t>International </a:t>
            </a:r>
            <a:r>
              <a:rPr lang="en-US" dirty="0"/>
              <a:t>City/County Management </a:t>
            </a:r>
            <a:r>
              <a:rPr lang="en-US" dirty="0" smtClean="0"/>
              <a:t>Association. </a:t>
            </a:r>
            <a:endParaRPr lang="en-US" dirty="0"/>
          </a:p>
          <a:p>
            <a:pPr marL="690509" lvl="1" indent="-233309">
              <a:buFont typeface="Arial" panose="020B0604020202020204" pitchFamily="34" charset="0"/>
              <a:buChar char="•"/>
            </a:pPr>
            <a:r>
              <a:rPr lang="en-US" dirty="0" smtClean="0"/>
              <a:t>Conference </a:t>
            </a:r>
            <a:r>
              <a:rPr lang="en-US" dirty="0"/>
              <a:t>Board and Committee encouraging Corporate </a:t>
            </a:r>
            <a:r>
              <a:rPr lang="en-US" dirty="0" smtClean="0"/>
              <a:t>Philanthropy. </a:t>
            </a:r>
            <a:endParaRPr lang="en-US" dirty="0"/>
          </a:p>
          <a:p>
            <a:pPr marL="690509" lvl="1" indent="-233309">
              <a:buFont typeface="Arial" panose="020B0604020202020204" pitchFamily="34" charset="0"/>
              <a:buChar char="•"/>
            </a:pPr>
            <a:r>
              <a:rPr lang="en-US" dirty="0" smtClean="0"/>
              <a:t>Council </a:t>
            </a:r>
            <a:r>
              <a:rPr lang="en-US" dirty="0"/>
              <a:t>on Foundations and Independent </a:t>
            </a:r>
            <a:r>
              <a:rPr lang="en-US" dirty="0" smtClean="0"/>
              <a:t>Sector. </a:t>
            </a:r>
            <a:endParaRPr lang="en-US" dirty="0"/>
          </a:p>
          <a:p>
            <a:pPr marL="690509" lvl="1" indent="-233309">
              <a:buFont typeface="Arial" panose="020B0604020202020204" pitchFamily="34" charset="0"/>
              <a:buChar char="•"/>
            </a:pPr>
            <a:r>
              <a:rPr lang="en-US" dirty="0" smtClean="0"/>
              <a:t>Destinations </a:t>
            </a:r>
            <a:r>
              <a:rPr lang="en-US" dirty="0"/>
              <a:t>International and National Alliance of community Economic Development </a:t>
            </a:r>
            <a:r>
              <a:rPr lang="en-US" dirty="0" smtClean="0"/>
              <a:t>Associations.</a:t>
            </a:r>
            <a:endParaRPr lang="en-US" dirty="0"/>
          </a:p>
          <a:p>
            <a:pPr marL="233309" indent="-233309">
              <a:buFont typeface="+mj-lt"/>
              <a:buAutoNum type="arabicPeriod"/>
            </a:pPr>
            <a:endParaRPr lang="en-US" dirty="0"/>
          </a:p>
          <a:p>
            <a:pPr marL="233309" indent="-233309">
              <a:buFont typeface="+mj-lt"/>
              <a:buAutoNum type="arabicPeriod"/>
            </a:pPr>
            <a:r>
              <a:rPr lang="en-US" dirty="0"/>
              <a:t>In a 2017 National League of Cities report about key issues facing city leaders, “Economic Development” tops the list at #1. Within economic development, “Arts and Culture” are listed among just five core subject areas along with jobs, business attraction, and downtown development. (“State of the Cities 2017”: http://www.nlc.org)</a:t>
            </a:r>
          </a:p>
          <a:p>
            <a:pPr marL="233309" indent="-233309">
              <a:buFont typeface="+mj-lt"/>
              <a:buAutoNum type="arabicPeriod"/>
            </a:pPr>
            <a:endParaRPr lang="en-US" dirty="0"/>
          </a:p>
          <a:p>
            <a:pPr marL="233309" indent="-233309">
              <a:buFont typeface="+mj-lt"/>
              <a:buAutoNum type="arabicPeriod"/>
            </a:pPr>
            <a:r>
              <a:rPr lang="en-US" dirty="0"/>
              <a:t>A 2017 AFTA Business Committee for the Arts Survey, conducted with the Conference Board, showed that 67 percent of businesses that support the arts do so because it improves the economy and quality of life. (http://www.americansforthearts.org/events/bca-10)</a:t>
            </a:r>
          </a:p>
        </p:txBody>
      </p:sp>
      <p:sp>
        <p:nvSpPr>
          <p:cNvPr id="4" name="Slide Number Placeholder 3"/>
          <p:cNvSpPr>
            <a:spLocks noGrp="1"/>
          </p:cNvSpPr>
          <p:nvPr>
            <p:ph type="sldNum" sz="quarter" idx="10"/>
          </p:nvPr>
        </p:nvSpPr>
        <p:spPr/>
        <p:txBody>
          <a:bodyPr/>
          <a:lstStyle/>
          <a:p>
            <a:fld id="{3380DB7F-1959-4C78-BD7F-27D19B731638}" type="slidenum">
              <a:rPr lang="en-US" smtClean="0"/>
              <a:t>3</a:t>
            </a:fld>
            <a:endParaRPr lang="en-US" dirty="0"/>
          </a:p>
        </p:txBody>
      </p:sp>
    </p:spTree>
    <p:extLst>
      <p:ext uri="{BB962C8B-B14F-4D97-AF65-F5344CB8AC3E}">
        <p14:creationId xmlns:p14="http://schemas.microsoft.com/office/powerpoint/2010/main" val="1706275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Waco participants: One of highest</a:t>
            </a:r>
            <a:r>
              <a:rPr lang="en-US" baseline="0" dirty="0" smtClean="0"/>
              <a:t> participation rates in entire nation.</a:t>
            </a:r>
          </a:p>
          <a:p>
            <a:r>
              <a:rPr lang="en-US" baseline="0" dirty="0" smtClean="0"/>
              <a:t>We could not have done this without everyone’s help!</a:t>
            </a:r>
          </a:p>
          <a:p>
            <a:endParaRPr lang="en-US" dirty="0"/>
          </a:p>
        </p:txBody>
      </p:sp>
      <p:sp>
        <p:nvSpPr>
          <p:cNvPr id="4" name="Slide Number Placeholder 3"/>
          <p:cNvSpPr>
            <a:spLocks noGrp="1"/>
          </p:cNvSpPr>
          <p:nvPr>
            <p:ph type="sldNum" sz="quarter" idx="10"/>
          </p:nvPr>
        </p:nvSpPr>
        <p:spPr/>
        <p:txBody>
          <a:bodyPr/>
          <a:lstStyle/>
          <a:p>
            <a:fld id="{3380DB7F-1959-4C78-BD7F-27D19B731638}" type="slidenum">
              <a:rPr lang="en-US" smtClean="0"/>
              <a:t>4</a:t>
            </a:fld>
            <a:endParaRPr lang="en-US" dirty="0"/>
          </a:p>
        </p:txBody>
      </p:sp>
    </p:spTree>
    <p:extLst>
      <p:ext uri="{BB962C8B-B14F-4D97-AF65-F5344CB8AC3E}">
        <p14:creationId xmlns:p14="http://schemas.microsoft.com/office/powerpoint/2010/main" val="7809001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Method: Organizational surveys &amp; randomized audience intercept surveys</a:t>
            </a:r>
          </a:p>
          <a:p>
            <a:endParaRPr lang="en-US" dirty="0" smtClean="0"/>
          </a:p>
        </p:txBody>
      </p:sp>
      <p:sp>
        <p:nvSpPr>
          <p:cNvPr id="4" name="Slide Number Placeholder 3"/>
          <p:cNvSpPr>
            <a:spLocks noGrp="1"/>
          </p:cNvSpPr>
          <p:nvPr>
            <p:ph type="sldNum" sz="quarter" idx="10"/>
          </p:nvPr>
        </p:nvSpPr>
        <p:spPr/>
        <p:txBody>
          <a:bodyPr/>
          <a:lstStyle/>
          <a:p>
            <a:fld id="{3380DB7F-1959-4C78-BD7F-27D19B731638}" type="slidenum">
              <a:rPr lang="en-US" smtClean="0"/>
              <a:t>5</a:t>
            </a:fld>
            <a:endParaRPr lang="en-US" dirty="0"/>
          </a:p>
        </p:txBody>
      </p:sp>
    </p:spTree>
    <p:extLst>
      <p:ext uri="{BB962C8B-B14F-4D97-AF65-F5344CB8AC3E}">
        <p14:creationId xmlns:p14="http://schemas.microsoft.com/office/powerpoint/2010/main" val="7135369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7638" y="446088"/>
            <a:ext cx="4187825" cy="3141662"/>
          </a:xfrm>
        </p:spPr>
      </p:sp>
      <p:sp>
        <p:nvSpPr>
          <p:cNvPr id="3" name="Notes Placeholder 2"/>
          <p:cNvSpPr>
            <a:spLocks noGrp="1"/>
          </p:cNvSpPr>
          <p:nvPr>
            <p:ph type="body" idx="1"/>
          </p:nvPr>
        </p:nvSpPr>
        <p:spPr/>
        <p:txBody>
          <a:bodyPr/>
          <a:lstStyle/>
          <a:p>
            <a:pPr marL="233309" indent="-233309">
              <a:buFont typeface="+mj-lt"/>
              <a:buAutoNum type="arabicPeriod"/>
            </a:pPr>
            <a:r>
              <a:rPr lang="en-US" dirty="0" smtClean="0"/>
              <a:t>Total </a:t>
            </a:r>
            <a:r>
              <a:rPr lang="en-US" dirty="0"/>
              <a:t>economic </a:t>
            </a:r>
            <a:r>
              <a:rPr lang="en-US" dirty="0" smtClean="0"/>
              <a:t>activity for all the USA partners. </a:t>
            </a:r>
            <a:r>
              <a:rPr lang="en-US" dirty="0"/>
              <a:t>Composed of two figures—spending by nonprofit arts and cultural organizations and the event-related spending by their </a:t>
            </a:r>
            <a:r>
              <a:rPr lang="en-US" dirty="0" smtClean="0"/>
              <a:t>audiences </a:t>
            </a:r>
          </a:p>
          <a:p>
            <a:pPr marL="233309" indent="-233309">
              <a:buFont typeface="+mj-lt"/>
              <a:buAutoNum type="arabicPeriod"/>
            </a:pPr>
            <a:endParaRPr lang="en-US" dirty="0" smtClean="0"/>
          </a:p>
          <a:p>
            <a:pPr marL="233309" indent="-233309">
              <a:buFont typeface="+mj-lt"/>
              <a:buAutoNum type="arabicPeriod"/>
            </a:pPr>
            <a:r>
              <a:rPr lang="en-US" dirty="0" smtClean="0"/>
              <a:t>note the Audience impact </a:t>
            </a:r>
            <a:r>
              <a:rPr lang="en-US" b="1" dirty="0" smtClean="0"/>
              <a:t>excludes</a:t>
            </a:r>
            <a:r>
              <a:rPr lang="en-US" dirty="0" smtClean="0"/>
              <a:t> ticket/entry</a:t>
            </a:r>
            <a:r>
              <a:rPr lang="en-US" baseline="0" dirty="0" smtClean="0"/>
              <a:t> purchase, as that’s counted in the Organization portion</a:t>
            </a:r>
            <a:r>
              <a:rPr lang="mr-IN" baseline="0" dirty="0" smtClean="0"/>
              <a:t>…</a:t>
            </a:r>
            <a:r>
              <a:rPr lang="en-US" baseline="0" dirty="0" smtClean="0"/>
              <a:t>so it’s not double-counted)</a:t>
            </a:r>
            <a:r>
              <a:rPr lang="en-US" dirty="0" smtClean="0"/>
              <a:t>. </a:t>
            </a:r>
            <a:endParaRPr lang="en-US" dirty="0"/>
          </a:p>
          <a:p>
            <a:pPr marL="233309" indent="-233309">
              <a:buFont typeface="+mj-lt"/>
              <a:buAutoNum type="arabicPeriod"/>
            </a:pPr>
            <a:endParaRPr lang="en-US" dirty="0"/>
          </a:p>
          <a:p>
            <a:pPr marL="233309" indent="-233309">
              <a:buFont typeface="+mj-lt"/>
              <a:buAutoNum type="arabicPeriod"/>
            </a:pPr>
            <a:r>
              <a:rPr lang="en-US" dirty="0" smtClean="0"/>
              <a:t>This </a:t>
            </a:r>
            <a:r>
              <a:rPr lang="en-US" dirty="0"/>
              <a:t>is a myth </a:t>
            </a:r>
            <a:r>
              <a:rPr lang="en-US" dirty="0" smtClean="0"/>
              <a:t>buster. </a:t>
            </a:r>
            <a:r>
              <a:rPr lang="en-US" dirty="0"/>
              <a:t>Sure, we appreciate the beauty of the arts, but most folks don’t realize that these are businesses. They employ people locally, purchase goods and services within the community, are members of the Chamber of Commerce, and involved in the marketing and promotion of their regions. Arts organizations are good business citizens. </a:t>
            </a:r>
          </a:p>
          <a:p>
            <a:endParaRPr lang="en-US" dirty="0"/>
          </a:p>
        </p:txBody>
      </p:sp>
      <p:sp>
        <p:nvSpPr>
          <p:cNvPr id="4" name="Slide Number Placeholder 3"/>
          <p:cNvSpPr>
            <a:spLocks noGrp="1"/>
          </p:cNvSpPr>
          <p:nvPr>
            <p:ph type="sldNum" sz="quarter" idx="10"/>
          </p:nvPr>
        </p:nvSpPr>
        <p:spPr/>
        <p:txBody>
          <a:bodyPr/>
          <a:lstStyle/>
          <a:p>
            <a:fld id="{3380DB7F-1959-4C78-BD7F-27D19B731638}" type="slidenum">
              <a:rPr lang="en-US" smtClean="0"/>
              <a:t>6</a:t>
            </a:fld>
            <a:endParaRPr lang="en-US" dirty="0"/>
          </a:p>
        </p:txBody>
      </p:sp>
    </p:spTree>
    <p:extLst>
      <p:ext uri="{BB962C8B-B14F-4D97-AF65-F5344CB8AC3E}">
        <p14:creationId xmlns:p14="http://schemas.microsoft.com/office/powerpoint/2010/main" val="1412397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7638" y="446088"/>
            <a:ext cx="4187825" cy="3141662"/>
          </a:xfrm>
        </p:spPr>
      </p:sp>
      <p:sp>
        <p:nvSpPr>
          <p:cNvPr id="3" name="Notes Placeholder 2"/>
          <p:cNvSpPr>
            <a:spLocks noGrp="1"/>
          </p:cNvSpPr>
          <p:nvPr>
            <p:ph type="body" idx="1"/>
          </p:nvPr>
        </p:nvSpPr>
        <p:spPr/>
        <p:txBody>
          <a:bodyPr/>
          <a:lstStyle/>
          <a:p>
            <a:pPr marL="0" indent="0">
              <a:buFont typeface="+mj-lt"/>
              <a:buNone/>
            </a:pPr>
            <a:r>
              <a:rPr lang="en-US" dirty="0" smtClean="0"/>
              <a:t>Waco punches above its weight, delivering TWICE the economic impact compared with other cities its size.</a:t>
            </a:r>
          </a:p>
          <a:p>
            <a:pPr marL="0" indent="0">
              <a:buFont typeface="+mj-lt"/>
              <a:buNone/>
            </a:pPr>
            <a:endParaRPr lang="en-US" dirty="0" smtClean="0"/>
          </a:p>
          <a:p>
            <a:pPr marL="0" indent="0">
              <a:buFont typeface="+mj-lt"/>
              <a:buNone/>
            </a:pPr>
            <a:r>
              <a:rPr lang="mr-IN" dirty="0" smtClean="0"/>
              <a:t>…</a:t>
            </a:r>
            <a:r>
              <a:rPr lang="en-US" dirty="0" smtClean="0"/>
              <a:t>but notice the difference between national and local picture. In Waco, Audiences account for under 50% of the overall impact</a:t>
            </a:r>
            <a:r>
              <a:rPr lang="mr-IN" dirty="0" smtClean="0"/>
              <a:t>…</a:t>
            </a:r>
            <a:r>
              <a:rPr lang="en-US" dirty="0" smtClean="0"/>
              <a:t>increasing audience spending would make impact even greater.</a:t>
            </a:r>
          </a:p>
        </p:txBody>
      </p:sp>
      <p:sp>
        <p:nvSpPr>
          <p:cNvPr id="4" name="Slide Number Placeholder 3"/>
          <p:cNvSpPr>
            <a:spLocks noGrp="1"/>
          </p:cNvSpPr>
          <p:nvPr>
            <p:ph type="sldNum" sz="quarter" idx="10"/>
          </p:nvPr>
        </p:nvSpPr>
        <p:spPr/>
        <p:txBody>
          <a:bodyPr/>
          <a:lstStyle/>
          <a:p>
            <a:fld id="{3380DB7F-1959-4C78-BD7F-27D19B731638}" type="slidenum">
              <a:rPr lang="en-US" smtClean="0"/>
              <a:t>7</a:t>
            </a:fld>
            <a:endParaRPr lang="en-US" dirty="0"/>
          </a:p>
        </p:txBody>
      </p:sp>
    </p:spTree>
    <p:extLst>
      <p:ext uri="{BB962C8B-B14F-4D97-AF65-F5344CB8AC3E}">
        <p14:creationId xmlns:p14="http://schemas.microsoft.com/office/powerpoint/2010/main" val="952815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7638" y="512763"/>
            <a:ext cx="4187825" cy="3141662"/>
          </a:xfrm>
        </p:spPr>
      </p:sp>
      <p:sp>
        <p:nvSpPr>
          <p:cNvPr id="3" name="Notes Placeholder 2"/>
          <p:cNvSpPr>
            <a:spLocks noGrp="1"/>
          </p:cNvSpPr>
          <p:nvPr>
            <p:ph type="body" idx="1"/>
          </p:nvPr>
        </p:nvSpPr>
        <p:spPr/>
        <p:txBody>
          <a:bodyPr/>
          <a:lstStyle/>
          <a:p>
            <a:pPr marL="233309" indent="-233309" defTabSz="933237">
              <a:buFont typeface="+mj-lt"/>
              <a:buAutoNum type="arabicPeriod"/>
            </a:pPr>
            <a:endParaRPr lang="en-US" dirty="0"/>
          </a:p>
          <a:p>
            <a:pPr marL="233309" indent="-233309" defTabSz="933237">
              <a:buFont typeface="+mj-lt"/>
              <a:buAutoNum type="arabicPeriod"/>
            </a:pPr>
            <a:r>
              <a:rPr lang="en-US" dirty="0" smtClean="0"/>
              <a:t>Not</a:t>
            </a:r>
            <a:r>
              <a:rPr lang="en-US" baseline="0" dirty="0" smtClean="0"/>
              <a:t> just food for the soul </a:t>
            </a:r>
            <a:r>
              <a:rPr lang="mr-IN" baseline="0" dirty="0" smtClean="0"/>
              <a:t>–</a:t>
            </a:r>
            <a:r>
              <a:rPr lang="en-US" baseline="0" dirty="0" smtClean="0"/>
              <a:t> food on the table</a:t>
            </a:r>
          </a:p>
          <a:p>
            <a:pPr marL="233309" indent="-233309" defTabSz="933237">
              <a:buFont typeface="+mj-lt"/>
              <a:buAutoNum type="arabicPeriod"/>
            </a:pPr>
            <a:endParaRPr lang="en-US" dirty="0" smtClean="0"/>
          </a:p>
          <a:p>
            <a:pPr marL="233309" indent="-233309" defTabSz="933237">
              <a:buFont typeface="+mj-lt"/>
              <a:buAutoNum type="arabicPeriod"/>
            </a:pPr>
            <a:r>
              <a:rPr lang="en-US" dirty="0" smtClean="0"/>
              <a:t>Arts </a:t>
            </a:r>
            <a:r>
              <a:rPr lang="en-US" dirty="0"/>
              <a:t>organizations employ more than just artists, curators, and musicians. They also pay builders, plumbers, accountants, printers, and occupations spanning many industries. </a:t>
            </a:r>
          </a:p>
          <a:p>
            <a:pPr marL="233309" marR="0" lvl="0" indent="-233309" algn="l" defTabSz="933237" rtl="0" eaLnBrk="1" fontAlgn="auto" latinLnBrk="0" hangingPunct="1">
              <a:lnSpc>
                <a:spcPct val="100000"/>
              </a:lnSpc>
              <a:spcBef>
                <a:spcPts val="0"/>
              </a:spcBef>
              <a:spcAft>
                <a:spcPts val="0"/>
              </a:spcAft>
              <a:buClrTx/>
              <a:buSzTx/>
              <a:buFont typeface="+mj-lt"/>
              <a:buAutoNum type="arabicPeriod"/>
              <a:tabLst/>
              <a:defRPr/>
            </a:pPr>
            <a:endParaRPr lang="en-US" dirty="0"/>
          </a:p>
          <a:p>
            <a:pPr marL="233309" marR="0" lvl="0" indent="-233309" algn="l" defTabSz="933237" rtl="0" eaLnBrk="1" fontAlgn="auto" latinLnBrk="0" hangingPunct="1">
              <a:lnSpc>
                <a:spcPct val="100000"/>
              </a:lnSpc>
              <a:spcBef>
                <a:spcPts val="0"/>
              </a:spcBef>
              <a:spcAft>
                <a:spcPts val="0"/>
              </a:spcAft>
              <a:buClrTx/>
              <a:buSzTx/>
              <a:buFont typeface="+mj-lt"/>
              <a:buAutoNum type="arabicPeriod"/>
              <a:tabLst/>
              <a:defRPr/>
            </a:pPr>
            <a:r>
              <a:rPr lang="en-US" dirty="0"/>
              <a:t>Remember</a:t>
            </a:r>
            <a:r>
              <a:rPr lang="en-US" baseline="0" dirty="0"/>
              <a:t> that our economic analysis measures jobs supported throughout the community, not just AT arts organizations. </a:t>
            </a:r>
            <a:endParaRPr lang="en-US" dirty="0"/>
          </a:p>
          <a:p>
            <a:pPr marL="233309" indent="-233309">
              <a:buFont typeface="+mj-lt"/>
              <a:buAutoNum type="arabicPeriod"/>
            </a:pPr>
            <a:endParaRPr lang="en-US" dirty="0"/>
          </a:p>
          <a:p>
            <a:pPr marL="233309" indent="-233309">
              <a:buFont typeface="+mj-lt"/>
              <a:buAutoNum type="arabicPeriod"/>
            </a:pPr>
            <a:r>
              <a:rPr lang="en-US" dirty="0"/>
              <a:t>Because arts organizations are strongly rooted in their community, these are jobs that necessarily remain local and cannot be shipped overseas. (</a:t>
            </a:r>
            <a:r>
              <a:rPr lang="en-US" u="sng" dirty="0"/>
              <a:t>Even in a global economy, arts remain local employers</a:t>
            </a:r>
            <a:r>
              <a:rPr lang="en-US" dirty="0"/>
              <a:t>)</a:t>
            </a:r>
          </a:p>
        </p:txBody>
      </p:sp>
      <p:sp>
        <p:nvSpPr>
          <p:cNvPr id="4" name="Slide Number Placeholder 3"/>
          <p:cNvSpPr>
            <a:spLocks noGrp="1"/>
          </p:cNvSpPr>
          <p:nvPr>
            <p:ph type="sldNum" sz="quarter" idx="10"/>
          </p:nvPr>
        </p:nvSpPr>
        <p:spPr/>
        <p:txBody>
          <a:bodyPr/>
          <a:lstStyle/>
          <a:p>
            <a:fld id="{3380DB7F-1959-4C78-BD7F-27D19B731638}" type="slidenum">
              <a:rPr lang="en-US" smtClean="0"/>
              <a:t>8</a:t>
            </a:fld>
            <a:endParaRPr lang="en-US" dirty="0"/>
          </a:p>
        </p:txBody>
      </p:sp>
    </p:spTree>
    <p:extLst>
      <p:ext uri="{BB962C8B-B14F-4D97-AF65-F5344CB8AC3E}">
        <p14:creationId xmlns:p14="http://schemas.microsoft.com/office/powerpoint/2010/main" val="3518088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98575" y="401638"/>
            <a:ext cx="4187825" cy="3141662"/>
          </a:xfrm>
        </p:spPr>
      </p:sp>
      <p:sp>
        <p:nvSpPr>
          <p:cNvPr id="3" name="Notes Placeholder 2"/>
          <p:cNvSpPr>
            <a:spLocks noGrp="1"/>
          </p:cNvSpPr>
          <p:nvPr>
            <p:ph type="body" idx="1"/>
          </p:nvPr>
        </p:nvSpPr>
        <p:spPr/>
        <p:txBody>
          <a:bodyPr/>
          <a:lstStyle/>
          <a:p>
            <a:pPr marL="233309" indent="-233309">
              <a:buFont typeface="+mj-lt"/>
              <a:buAutoNum type="arabicPeriod"/>
            </a:pPr>
            <a:endParaRPr lang="en-US" dirty="0"/>
          </a:p>
          <a:p>
            <a:pPr marL="233309" indent="-233309">
              <a:buFont typeface="+mj-lt"/>
              <a:buAutoNum type="arabicPeriod"/>
            </a:pPr>
            <a:r>
              <a:rPr lang="en-US" dirty="0"/>
              <a:t>Local and State Government</a:t>
            </a:r>
            <a:r>
              <a:rPr lang="en-US" baseline="0" dirty="0"/>
              <a:t> receives </a:t>
            </a:r>
            <a:r>
              <a:rPr lang="en-US" baseline="0" dirty="0" smtClean="0"/>
              <a:t>$7.4m </a:t>
            </a:r>
            <a:r>
              <a:rPr lang="en-US" baseline="0" dirty="0"/>
              <a:t>in revenue every year as a result of the economic activity of </a:t>
            </a:r>
            <a:r>
              <a:rPr lang="en-US" baseline="0" dirty="0" smtClean="0"/>
              <a:t>our nonprofit arts&amp; cultural </a:t>
            </a:r>
            <a:r>
              <a:rPr lang="en-US" baseline="0" dirty="0"/>
              <a:t>organizations and their audiences. </a:t>
            </a:r>
          </a:p>
          <a:p>
            <a:pPr marL="233309" indent="-233309">
              <a:buFont typeface="+mj-lt"/>
              <a:buAutoNum type="arabicPeriod"/>
            </a:pPr>
            <a:endParaRPr lang="en-US" baseline="0" dirty="0"/>
          </a:p>
          <a:p>
            <a:pPr marL="233309" indent="-233309">
              <a:buFont typeface="+mj-lt"/>
              <a:buAutoNum type="arabicPeriod"/>
            </a:pPr>
            <a:r>
              <a:rPr lang="en-US" dirty="0"/>
              <a:t>Currently there are threats against nonprofits because of the mistaken assumption that they only take, but don’t give back. This study shows that beyond their public benefit, there is also a </a:t>
            </a:r>
            <a:r>
              <a:rPr lang="en-US" baseline="0" dirty="0"/>
              <a:t>significant economic return as a result of their investment. Arts funding to nonprofits is not a one-way street.</a:t>
            </a:r>
            <a:endParaRPr lang="en-US" dirty="0"/>
          </a:p>
        </p:txBody>
      </p:sp>
      <p:sp>
        <p:nvSpPr>
          <p:cNvPr id="4" name="Slide Number Placeholder 3"/>
          <p:cNvSpPr>
            <a:spLocks noGrp="1"/>
          </p:cNvSpPr>
          <p:nvPr>
            <p:ph type="sldNum" sz="quarter" idx="10"/>
          </p:nvPr>
        </p:nvSpPr>
        <p:spPr/>
        <p:txBody>
          <a:bodyPr/>
          <a:lstStyle/>
          <a:p>
            <a:fld id="{3380DB7F-1959-4C78-BD7F-27D19B731638}" type="slidenum">
              <a:rPr lang="en-US" smtClean="0"/>
              <a:t>9</a:t>
            </a:fld>
            <a:endParaRPr lang="en-US" dirty="0"/>
          </a:p>
        </p:txBody>
      </p:sp>
    </p:spTree>
    <p:extLst>
      <p:ext uri="{BB962C8B-B14F-4D97-AF65-F5344CB8AC3E}">
        <p14:creationId xmlns:p14="http://schemas.microsoft.com/office/powerpoint/2010/main" val="6801212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7638" y="641350"/>
            <a:ext cx="4187825" cy="3141663"/>
          </a:xfrm>
        </p:spPr>
      </p:sp>
      <p:sp>
        <p:nvSpPr>
          <p:cNvPr id="3" name="Notes Placeholder 2"/>
          <p:cNvSpPr>
            <a:spLocks noGrp="1"/>
          </p:cNvSpPr>
          <p:nvPr>
            <p:ph type="body" idx="1"/>
          </p:nvPr>
        </p:nvSpPr>
        <p:spPr/>
        <p:txBody>
          <a:bodyPr/>
          <a:lstStyle/>
          <a:p>
            <a:pPr marL="0" indent="0">
              <a:buFont typeface="+mj-lt"/>
              <a:buNone/>
            </a:pPr>
            <a:endParaRPr lang="en-US" dirty="0"/>
          </a:p>
          <a:p>
            <a:pPr marL="233309" indent="-233309">
              <a:buFont typeface="+mj-lt"/>
              <a:buAutoNum type="arabicPeriod"/>
            </a:pPr>
            <a:r>
              <a:rPr lang="en-US" dirty="0"/>
              <a:t>LIKE all industries, spending by arts organizations has a measurable economic impact.  UNLIKE most industries, the arts generate a bounty of event-related spending for local businesses—dollars that land in the pockets of local business establishments such as parking garages, restaurants, retail stores, hotels, and even the local babysitters. </a:t>
            </a:r>
          </a:p>
        </p:txBody>
      </p:sp>
      <p:sp>
        <p:nvSpPr>
          <p:cNvPr id="4" name="Slide Number Placeholder 3"/>
          <p:cNvSpPr>
            <a:spLocks noGrp="1"/>
          </p:cNvSpPr>
          <p:nvPr>
            <p:ph type="sldNum" sz="quarter" idx="10"/>
          </p:nvPr>
        </p:nvSpPr>
        <p:spPr/>
        <p:txBody>
          <a:bodyPr/>
          <a:lstStyle/>
          <a:p>
            <a:fld id="{3380DB7F-1959-4C78-BD7F-27D19B731638}" type="slidenum">
              <a:rPr lang="en-US" smtClean="0"/>
              <a:t>10</a:t>
            </a:fld>
            <a:endParaRPr lang="en-US" dirty="0"/>
          </a:p>
        </p:txBody>
      </p:sp>
    </p:spTree>
    <p:extLst>
      <p:ext uri="{BB962C8B-B14F-4D97-AF65-F5344CB8AC3E}">
        <p14:creationId xmlns:p14="http://schemas.microsoft.com/office/powerpoint/2010/main" val="10757829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3237">
              <a:buFont typeface="+mj-lt"/>
              <a:buNone/>
              <a:defRPr/>
            </a:pPr>
            <a:endParaRPr lang="en-US" dirty="0"/>
          </a:p>
          <a:p>
            <a:pPr marL="233309" indent="-233309" defTabSz="933237">
              <a:buFont typeface="+mj-lt"/>
              <a:buAutoNum type="arabicPeriod"/>
              <a:defRPr/>
            </a:pPr>
            <a:r>
              <a:rPr lang="en-US" dirty="0"/>
              <a:t>In addition to spending information, </a:t>
            </a:r>
            <a:r>
              <a:rPr lang="en-US" dirty="0" smtClean="0"/>
              <a:t>those surveyed also </a:t>
            </a:r>
            <a:r>
              <a:rPr lang="en-US" dirty="0"/>
              <a:t>provided their zip code so we could determine whether they live</a:t>
            </a:r>
            <a:r>
              <a:rPr lang="en-US" baseline="0" dirty="0"/>
              <a:t> IN the county in which the arts event takes place (local) or outside the county (non-local</a:t>
            </a:r>
            <a:r>
              <a:rPr lang="en-US" baseline="0" dirty="0" smtClean="0"/>
              <a:t>).</a:t>
            </a:r>
            <a:endParaRPr lang="en-US" baseline="0" dirty="0"/>
          </a:p>
          <a:p>
            <a:pPr marL="233309" indent="-233309" defTabSz="933237">
              <a:buFont typeface="+mj-lt"/>
              <a:buAutoNum type="arabicPeriod"/>
              <a:defRPr/>
            </a:pPr>
            <a:endParaRPr lang="en-US" baseline="0" dirty="0"/>
          </a:p>
          <a:p>
            <a:pPr marL="233309" indent="-233309" defTabSz="933237">
              <a:buFont typeface="+mj-lt"/>
              <a:buAutoNum type="arabicPeriod"/>
              <a:defRPr/>
            </a:pPr>
            <a:r>
              <a:rPr lang="en-US" dirty="0"/>
              <a:t>Nationally, 34 percent of arts attendees come from outside of the county that they live in (up from 32 percent in 2010</a:t>
            </a:r>
            <a:r>
              <a:rPr lang="en-US" dirty="0" smtClean="0"/>
              <a:t>).</a:t>
            </a:r>
            <a:endParaRPr lang="en-US" dirty="0"/>
          </a:p>
          <a:p>
            <a:pPr marL="233309" indent="-233309" defTabSz="933237">
              <a:buFont typeface="+mj-lt"/>
              <a:buAutoNum type="arabicPeriod"/>
              <a:defRPr/>
            </a:pPr>
            <a:endParaRPr lang="en-US" dirty="0"/>
          </a:p>
          <a:p>
            <a:pPr marL="233309" indent="-233309" defTabSz="933237">
              <a:buFont typeface="+mj-lt"/>
              <a:buAutoNum type="arabicPeriod"/>
              <a:defRPr/>
            </a:pPr>
            <a:r>
              <a:rPr lang="en-US" dirty="0"/>
              <a:t>Does their spending differ from local attendees . . .?</a:t>
            </a:r>
          </a:p>
          <a:p>
            <a:endParaRPr lang="en-US" dirty="0"/>
          </a:p>
        </p:txBody>
      </p:sp>
      <p:sp>
        <p:nvSpPr>
          <p:cNvPr id="4" name="Slide Number Placeholder 3"/>
          <p:cNvSpPr>
            <a:spLocks noGrp="1"/>
          </p:cNvSpPr>
          <p:nvPr>
            <p:ph type="sldNum" sz="quarter" idx="10"/>
          </p:nvPr>
        </p:nvSpPr>
        <p:spPr/>
        <p:txBody>
          <a:bodyPr/>
          <a:lstStyle/>
          <a:p>
            <a:fld id="{3380DB7F-1959-4C78-BD7F-27D19B731638}" type="slidenum">
              <a:rPr lang="en-US" smtClean="0"/>
              <a:t>11</a:t>
            </a:fld>
            <a:endParaRPr lang="en-US" dirty="0"/>
          </a:p>
        </p:txBody>
      </p:sp>
    </p:spTree>
    <p:extLst>
      <p:ext uri="{BB962C8B-B14F-4D97-AF65-F5344CB8AC3E}">
        <p14:creationId xmlns:p14="http://schemas.microsoft.com/office/powerpoint/2010/main" val="13421214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233309" indent="-233309" defTabSz="933237">
              <a:buFont typeface="+mj-lt"/>
              <a:buAutoNum type="arabicPeriod"/>
              <a:defRPr/>
            </a:pPr>
            <a:endParaRPr lang="en-US" dirty="0"/>
          </a:p>
          <a:p>
            <a:pPr marL="233309" indent="-233309" defTabSz="933237">
              <a:buFont typeface="+mj-lt"/>
              <a:buAutoNum type="arabicPeriod"/>
              <a:defRPr/>
            </a:pPr>
            <a:r>
              <a:rPr lang="en-US" dirty="0"/>
              <a:t>We asked local attendees about what they would have done if the arts event that they were attending was not taking place: </a:t>
            </a:r>
            <a:r>
              <a:rPr lang="en-US" dirty="0" smtClean="0"/>
              <a:t>44% </a:t>
            </a:r>
            <a:r>
              <a:rPr lang="en-US" dirty="0"/>
              <a:t>said they would have “traveled to a different community to attend a similar arts event.” </a:t>
            </a:r>
          </a:p>
        </p:txBody>
      </p:sp>
      <p:sp>
        <p:nvSpPr>
          <p:cNvPr id="4" name="Slide Number Placeholder 3"/>
          <p:cNvSpPr>
            <a:spLocks noGrp="1"/>
          </p:cNvSpPr>
          <p:nvPr>
            <p:ph type="sldNum" sz="quarter" idx="10"/>
          </p:nvPr>
        </p:nvSpPr>
        <p:spPr/>
        <p:txBody>
          <a:bodyPr/>
          <a:lstStyle/>
          <a:p>
            <a:fld id="{3380DB7F-1959-4C78-BD7F-27D19B731638}" type="slidenum">
              <a:rPr lang="en-US" smtClean="0"/>
              <a:t>12</a:t>
            </a:fld>
            <a:endParaRPr lang="en-US" dirty="0"/>
          </a:p>
        </p:txBody>
      </p:sp>
    </p:spTree>
    <p:extLst>
      <p:ext uri="{BB962C8B-B14F-4D97-AF65-F5344CB8AC3E}">
        <p14:creationId xmlns:p14="http://schemas.microsoft.com/office/powerpoint/2010/main" val="13463295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0" dirty="0" smtClean="0"/>
              <a:t>This is the biggest area of difference between Waco figures and national figures. It’s for expenditure on meals/drinks</a:t>
            </a:r>
            <a:r>
              <a:rPr lang="en-US" b="0" baseline="0" dirty="0" smtClean="0"/>
              <a:t> before or after a performance or event.</a:t>
            </a:r>
          </a:p>
          <a:p>
            <a:endParaRPr lang="en-US" b="0" baseline="0" dirty="0" smtClean="0"/>
          </a:p>
          <a:p>
            <a:r>
              <a:rPr lang="en-US" b="0" baseline="0" dirty="0" smtClean="0"/>
              <a:t>Why? Perhaps lower cost of living</a:t>
            </a:r>
            <a:r>
              <a:rPr lang="mr-IN" b="0" baseline="0" dirty="0" smtClean="0"/>
              <a:t>…</a:t>
            </a:r>
            <a:r>
              <a:rPr lang="en-US" b="0" baseline="0" dirty="0" smtClean="0"/>
              <a:t>but more likely because there are limited opportunities to eat out in or near our arts/cultural venues (Waco Hall, MCC, Civic Theatre, etc.)</a:t>
            </a:r>
            <a:endParaRPr lang="en-US" b="0" dirty="0"/>
          </a:p>
        </p:txBody>
      </p:sp>
      <p:sp>
        <p:nvSpPr>
          <p:cNvPr id="4" name="Slide Number Placeholder 3"/>
          <p:cNvSpPr>
            <a:spLocks noGrp="1"/>
          </p:cNvSpPr>
          <p:nvPr>
            <p:ph type="sldNum" sz="quarter" idx="10"/>
          </p:nvPr>
        </p:nvSpPr>
        <p:spPr/>
        <p:txBody>
          <a:bodyPr/>
          <a:lstStyle/>
          <a:p>
            <a:fld id="{3380DB7F-1959-4C78-BD7F-27D19B731638}" type="slidenum">
              <a:rPr lang="en-US" smtClean="0"/>
              <a:t>13</a:t>
            </a:fld>
            <a:endParaRPr lang="en-US" dirty="0"/>
          </a:p>
        </p:txBody>
      </p:sp>
    </p:spTree>
    <p:extLst>
      <p:ext uri="{BB962C8B-B14F-4D97-AF65-F5344CB8AC3E}">
        <p14:creationId xmlns:p14="http://schemas.microsoft.com/office/powerpoint/2010/main" val="9196775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visitors become “heads in beds”, the average spend triples.</a:t>
            </a:r>
            <a:endParaRPr lang="en-US" dirty="0"/>
          </a:p>
        </p:txBody>
      </p:sp>
      <p:sp>
        <p:nvSpPr>
          <p:cNvPr id="4" name="Slide Number Placeholder 3"/>
          <p:cNvSpPr>
            <a:spLocks noGrp="1"/>
          </p:cNvSpPr>
          <p:nvPr>
            <p:ph type="sldNum" sz="quarter" idx="10"/>
          </p:nvPr>
        </p:nvSpPr>
        <p:spPr/>
        <p:txBody>
          <a:bodyPr/>
          <a:lstStyle/>
          <a:p>
            <a:fld id="{3380DB7F-1959-4C78-BD7F-27D19B731638}" type="slidenum">
              <a:rPr lang="en-US" smtClean="0"/>
              <a:t>14</a:t>
            </a:fld>
            <a:endParaRPr lang="en-US" dirty="0"/>
          </a:p>
        </p:txBody>
      </p:sp>
    </p:spTree>
    <p:extLst>
      <p:ext uri="{BB962C8B-B14F-4D97-AF65-F5344CB8AC3E}">
        <p14:creationId xmlns:p14="http://schemas.microsoft.com/office/powerpoint/2010/main" val="6889611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Waco involves all socio-economic groups much more evenly than many communities. This is a success story,</a:t>
            </a:r>
            <a:r>
              <a:rPr lang="en-US" baseline="0" dirty="0" smtClean="0"/>
              <a:t> meaning our arts events are winning audiences of all kinds.</a:t>
            </a:r>
            <a:endParaRPr lang="en-US" dirty="0"/>
          </a:p>
        </p:txBody>
      </p:sp>
      <p:sp>
        <p:nvSpPr>
          <p:cNvPr id="4" name="Slide Number Placeholder 3"/>
          <p:cNvSpPr>
            <a:spLocks noGrp="1"/>
          </p:cNvSpPr>
          <p:nvPr>
            <p:ph type="sldNum" sz="quarter" idx="10"/>
          </p:nvPr>
        </p:nvSpPr>
        <p:spPr/>
        <p:txBody>
          <a:bodyPr/>
          <a:lstStyle/>
          <a:p>
            <a:fld id="{3380DB7F-1959-4C78-BD7F-27D19B731638}" type="slidenum">
              <a:rPr lang="en-US" smtClean="0"/>
              <a:t>15</a:t>
            </a:fld>
            <a:endParaRPr lang="en-US" dirty="0"/>
          </a:p>
        </p:txBody>
      </p:sp>
    </p:spTree>
    <p:extLst>
      <p:ext uri="{BB962C8B-B14F-4D97-AF65-F5344CB8AC3E}">
        <p14:creationId xmlns:p14="http://schemas.microsoft.com/office/powerpoint/2010/main" val="565213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3309" indent="-233309">
              <a:buFont typeface="+mj-lt"/>
              <a:buAutoNum type="arabicPeriod"/>
            </a:pPr>
            <a:r>
              <a:rPr lang="en-US" dirty="0" smtClean="0"/>
              <a:t>Not surprising that people understand the impact on quality of life, </a:t>
            </a:r>
          </a:p>
          <a:p>
            <a:pPr marL="233309" indent="-233309">
              <a:buFont typeface="+mj-lt"/>
              <a:buAutoNum type="arabicPeriod"/>
            </a:pPr>
            <a:endParaRPr lang="en-US" dirty="0" smtClean="0"/>
          </a:p>
          <a:p>
            <a:pPr marL="233309" indent="-233309">
              <a:buFont typeface="+mj-lt"/>
              <a:buAutoNum type="arabicPeriod"/>
            </a:pPr>
            <a:r>
              <a:rPr lang="en-US" dirty="0" smtClean="0"/>
              <a:t>It’s good news that local economic impact is also being more widely understood.</a:t>
            </a:r>
            <a:endParaRPr lang="en-US" dirty="0"/>
          </a:p>
        </p:txBody>
      </p:sp>
      <p:sp>
        <p:nvSpPr>
          <p:cNvPr id="4" name="Slide Number Placeholder 3"/>
          <p:cNvSpPr>
            <a:spLocks noGrp="1"/>
          </p:cNvSpPr>
          <p:nvPr>
            <p:ph type="sldNum" sz="quarter" idx="10"/>
          </p:nvPr>
        </p:nvSpPr>
        <p:spPr/>
        <p:txBody>
          <a:bodyPr/>
          <a:lstStyle/>
          <a:p>
            <a:fld id="{3380DB7F-1959-4C78-BD7F-27D19B731638}" type="slidenum">
              <a:rPr lang="en-US" smtClean="0"/>
              <a:t>16</a:t>
            </a:fld>
            <a:endParaRPr lang="en-US" dirty="0"/>
          </a:p>
        </p:txBody>
      </p:sp>
    </p:spTree>
    <p:extLst>
      <p:ext uri="{BB962C8B-B14F-4D97-AF65-F5344CB8AC3E}">
        <p14:creationId xmlns:p14="http://schemas.microsoft.com/office/powerpoint/2010/main" val="42499411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3309" indent="-233309">
              <a:buFont typeface="+mj-lt"/>
              <a:buAutoNum type="arabicPeriod"/>
            </a:pPr>
            <a:r>
              <a:rPr lang="en-US" dirty="0"/>
              <a:t>Adding more gravitas to the economic impact of the arts argument . . . the U.S. Bureau of Economic Analysis (BEA) established the Arts &amp; Cultural Production Satellite Account, which takes into account the full breadth of the nation’s art and culture industries. That is, not just the nonprofit sector (like AEP5), but also the commercial and entertainment sectors, individual artists, Broadway, motion picture industry, architecture and design, university education programs, etc. </a:t>
            </a:r>
          </a:p>
          <a:p>
            <a:pPr marL="233309" indent="-233309">
              <a:buFont typeface="+mj-lt"/>
              <a:buAutoNum type="arabicPeriod"/>
            </a:pPr>
            <a:endParaRPr lang="en-US" dirty="0"/>
          </a:p>
          <a:p>
            <a:pPr marL="233309" indent="-233309">
              <a:buFont typeface="+mj-lt"/>
              <a:buAutoNum type="arabicPeriod"/>
            </a:pPr>
            <a:r>
              <a:rPr lang="en-US" dirty="0"/>
              <a:t>According to BEA, the arts were a $730 billion industry in 2014, which represents 4.2 percent of the nation’s Gross Domestic Product—a larger share of the economy than transportation, tourism, agriculture, and construction. </a:t>
            </a:r>
          </a:p>
          <a:p>
            <a:pPr marL="233309" indent="-233309">
              <a:buFont typeface="+mj-lt"/>
              <a:buAutoNum type="arabicPeriod"/>
            </a:pPr>
            <a:endParaRPr lang="en-US" dirty="0"/>
          </a:p>
          <a:p>
            <a:pPr marL="233309" indent="-233309">
              <a:buFont typeface="+mj-lt"/>
              <a:buAutoNum type="arabicPeriod"/>
            </a:pPr>
            <a:r>
              <a:rPr lang="en-US" dirty="0" smtClean="0"/>
              <a:t>It’s important to realize that the larger industry</a:t>
            </a:r>
            <a:r>
              <a:rPr lang="en-US" baseline="0" dirty="0" smtClean="0"/>
              <a:t> is dependent on the non-profit arts &amp; cultural sector as the laboratory for creativity and platform for talent.</a:t>
            </a:r>
            <a:endParaRPr lang="en-US" dirty="0"/>
          </a:p>
        </p:txBody>
      </p:sp>
      <p:sp>
        <p:nvSpPr>
          <p:cNvPr id="4" name="Slide Number Placeholder 3"/>
          <p:cNvSpPr>
            <a:spLocks noGrp="1"/>
          </p:cNvSpPr>
          <p:nvPr>
            <p:ph type="sldNum" sz="quarter" idx="10"/>
          </p:nvPr>
        </p:nvSpPr>
        <p:spPr/>
        <p:txBody>
          <a:bodyPr/>
          <a:lstStyle/>
          <a:p>
            <a:fld id="{3380DB7F-1959-4C78-BD7F-27D19B731638}" type="slidenum">
              <a:rPr lang="en-US" smtClean="0"/>
              <a:t>17</a:t>
            </a:fld>
            <a:endParaRPr lang="en-US" dirty="0"/>
          </a:p>
        </p:txBody>
      </p:sp>
    </p:spTree>
    <p:extLst>
      <p:ext uri="{BB962C8B-B14F-4D97-AF65-F5344CB8AC3E}">
        <p14:creationId xmlns:p14="http://schemas.microsoft.com/office/powerpoint/2010/main" val="33481281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7638" y="277813"/>
            <a:ext cx="4187825" cy="3141662"/>
          </a:xfrm>
        </p:spPr>
      </p:sp>
      <p:sp>
        <p:nvSpPr>
          <p:cNvPr id="3" name="Notes Placeholder 2"/>
          <p:cNvSpPr>
            <a:spLocks noGrp="1"/>
          </p:cNvSpPr>
          <p:nvPr>
            <p:ph type="body" idx="1"/>
          </p:nvPr>
        </p:nvSpPr>
        <p:spPr>
          <a:xfrm>
            <a:off x="702310" y="3638820"/>
            <a:ext cx="5618480" cy="4342423"/>
          </a:xfrm>
        </p:spPr>
        <p:txBody>
          <a:bodyPr>
            <a:normAutofit/>
          </a:bodyPr>
          <a:lstStyle/>
          <a:p>
            <a:pPr defTabSz="933237">
              <a:defRPr/>
            </a:pPr>
            <a:r>
              <a:rPr lang="en-US" dirty="0" smtClean="0"/>
              <a:t>What </a:t>
            </a:r>
            <a:r>
              <a:rPr lang="en-US" dirty="0"/>
              <a:t>do you do with a $166.3 industry that supports 4.6 million jobs and generates $27.5 billion in government revenue?  Invest in it, nurture it, and grow it!" </a:t>
            </a:r>
          </a:p>
          <a:p>
            <a:pPr marL="233309" indent="-233309" defTabSz="933237">
              <a:buFont typeface="+mj-lt"/>
              <a:buAutoNum type="arabicPeriod"/>
              <a:defRPr/>
            </a:pPr>
            <a:endParaRPr lang="en-US" dirty="0"/>
          </a:p>
        </p:txBody>
      </p:sp>
      <p:sp>
        <p:nvSpPr>
          <p:cNvPr id="4" name="Slide Number Placeholder 3"/>
          <p:cNvSpPr>
            <a:spLocks noGrp="1"/>
          </p:cNvSpPr>
          <p:nvPr>
            <p:ph type="sldNum" sz="quarter" idx="10"/>
          </p:nvPr>
        </p:nvSpPr>
        <p:spPr/>
        <p:txBody>
          <a:bodyPr/>
          <a:lstStyle/>
          <a:p>
            <a:fld id="{3380DB7F-1959-4C78-BD7F-27D19B731638}" type="slidenum">
              <a:rPr lang="en-US" smtClean="0"/>
              <a:t>18</a:t>
            </a:fld>
            <a:endParaRPr lang="en-US" dirty="0"/>
          </a:p>
        </p:txBody>
      </p:sp>
    </p:spTree>
    <p:extLst>
      <p:ext uri="{BB962C8B-B14F-4D97-AF65-F5344CB8AC3E}">
        <p14:creationId xmlns:p14="http://schemas.microsoft.com/office/powerpoint/2010/main" val="23723025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80DB7F-1959-4C78-BD7F-27D19B731638}" type="slidenum">
              <a:rPr lang="en-US" smtClean="0"/>
              <a:t>19</a:t>
            </a:fld>
            <a:endParaRPr lang="en-US" dirty="0"/>
          </a:p>
        </p:txBody>
      </p:sp>
    </p:spTree>
    <p:extLst>
      <p:ext uri="{BB962C8B-B14F-4D97-AF65-F5344CB8AC3E}">
        <p14:creationId xmlns:p14="http://schemas.microsoft.com/office/powerpoint/2010/main" val="16670382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976714"/>
            <a:ext cx="7772400" cy="718003"/>
          </a:xfrm>
          <a:prstGeom prst="rect">
            <a:avLst/>
          </a:prstGeom>
        </p:spPr>
        <p:txBody>
          <a:bodyPr/>
          <a:lstStyle>
            <a:lvl1pPr>
              <a:defRPr sz="4000" b="1" i="0">
                <a:solidFill>
                  <a:srgbClr val="F5D944"/>
                </a:solidFill>
                <a:latin typeface="Arial"/>
                <a:cs typeface="TradeGothic Bold"/>
              </a:defRPr>
            </a:lvl1pPr>
          </a:lstStyle>
          <a:p>
            <a:r>
              <a:rPr lang="en-US" dirty="0"/>
              <a:t>Click to edit Master title style</a:t>
            </a:r>
          </a:p>
        </p:txBody>
      </p:sp>
    </p:spTree>
    <p:extLst>
      <p:ext uri="{BB962C8B-B14F-4D97-AF65-F5344CB8AC3E}">
        <p14:creationId xmlns:p14="http://schemas.microsoft.com/office/powerpoint/2010/main" val="66275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750912"/>
            <a:ext cx="7772400" cy="868588"/>
          </a:xfrm>
          <a:prstGeom prst="rect">
            <a:avLst/>
          </a:prstGeom>
        </p:spPr>
        <p:txBody>
          <a:bodyPr/>
          <a:lstStyle>
            <a:lvl1pPr>
              <a:defRPr sz="4000" b="1" i="0">
                <a:solidFill>
                  <a:srgbClr val="004282"/>
                </a:solidFill>
                <a:latin typeface="Arial"/>
                <a:cs typeface="TradeGothic Bold"/>
              </a:defRPr>
            </a:lvl1pPr>
          </a:lstStyle>
          <a:p>
            <a:r>
              <a:rPr lang="en-US" dirty="0"/>
              <a:t>Click to edit Master title style</a:t>
            </a:r>
          </a:p>
        </p:txBody>
      </p:sp>
      <p:sp>
        <p:nvSpPr>
          <p:cNvPr id="3" name="Subtitle 2"/>
          <p:cNvSpPr>
            <a:spLocks noGrp="1"/>
          </p:cNvSpPr>
          <p:nvPr>
            <p:ph type="subTitle" idx="1"/>
          </p:nvPr>
        </p:nvSpPr>
        <p:spPr>
          <a:xfrm>
            <a:off x="1371600" y="3619500"/>
            <a:ext cx="6400800" cy="1752600"/>
          </a:xfrm>
          <a:prstGeom prst="rect">
            <a:avLst/>
          </a:prstGeom>
        </p:spPr>
        <p:txBody>
          <a:bodyPr/>
          <a:lstStyle>
            <a:lvl1pPr marL="0" indent="0" algn="ctr">
              <a:buNone/>
              <a:defRPr sz="3000" b="0" i="1">
                <a:solidFill>
                  <a:schemeClr val="tx1">
                    <a:tint val="75000"/>
                  </a:schemeClr>
                </a:solidFill>
                <a:latin typeface="Arial"/>
                <a:cs typeface="TradeGothic"/>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Footer Placeholder 4"/>
          <p:cNvSpPr>
            <a:spLocks noGrp="1"/>
          </p:cNvSpPr>
          <p:nvPr>
            <p:ph type="ftr" sz="quarter" idx="10"/>
          </p:nvPr>
        </p:nvSpPr>
        <p:spPr>
          <a:xfrm>
            <a:off x="228600" y="6516688"/>
            <a:ext cx="2895600" cy="341312"/>
          </a:xfrm>
          <a:prstGeom prst="rect">
            <a:avLst/>
          </a:prstGeom>
        </p:spPr>
        <p:txBody>
          <a:bodyPr/>
          <a:lstStyle>
            <a:lvl1pPr eaLnBrk="1" fontAlgn="auto" hangingPunct="1">
              <a:spcBef>
                <a:spcPts val="0"/>
              </a:spcBef>
              <a:spcAft>
                <a:spcPts val="0"/>
              </a:spcAft>
              <a:defRPr sz="1200" b="0" i="1" dirty="0">
                <a:solidFill>
                  <a:schemeClr val="bg1"/>
                </a:solidFill>
                <a:latin typeface="Arial"/>
                <a:cs typeface="TradeGothic Bold"/>
              </a:defRPr>
            </a:lvl1pPr>
          </a:lstStyle>
          <a:p>
            <a:pPr>
              <a:defRPr/>
            </a:pPr>
            <a:endParaRPr lang="en-US" dirty="0"/>
          </a:p>
        </p:txBody>
      </p:sp>
    </p:spTree>
    <p:extLst>
      <p:ext uri="{BB962C8B-B14F-4D97-AF65-F5344CB8AC3E}">
        <p14:creationId xmlns:p14="http://schemas.microsoft.com/office/powerpoint/2010/main" val="3457706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Content Placeholder 2"/>
          <p:cNvSpPr>
            <a:spLocks noGrp="1"/>
          </p:cNvSpPr>
          <p:nvPr>
            <p:ph idx="1"/>
          </p:nvPr>
        </p:nvSpPr>
        <p:spPr>
          <a:xfrm>
            <a:off x="889000" y="1841500"/>
            <a:ext cx="7456714" cy="4284663"/>
          </a:xfrm>
          <a:prstGeom prst="rect">
            <a:avLst/>
          </a:prstGeom>
        </p:spPr>
        <p:txBody>
          <a:bodyPr/>
          <a:lstStyle>
            <a:lvl1pPr>
              <a:lnSpc>
                <a:spcPct val="110000"/>
              </a:lnSpc>
              <a:spcBef>
                <a:spcPts val="0"/>
              </a:spcBef>
              <a:spcAft>
                <a:spcPts val="300"/>
              </a:spcAft>
              <a:buClr>
                <a:srgbClr val="B1063A"/>
              </a:buClr>
              <a:defRPr sz="2800" b="1" i="0">
                <a:solidFill>
                  <a:srgbClr val="004282"/>
                </a:solidFill>
                <a:latin typeface="Arial"/>
                <a:cs typeface="TradeGothic Bold"/>
              </a:defRPr>
            </a:lvl1pPr>
            <a:lvl2pPr>
              <a:lnSpc>
                <a:spcPct val="110000"/>
              </a:lnSpc>
              <a:buClr>
                <a:srgbClr val="B1063A"/>
              </a:buClr>
              <a:defRPr sz="2400" b="0" i="0">
                <a:latin typeface="Arial"/>
                <a:cs typeface="Trade Gothic LT Std"/>
              </a:defRPr>
            </a:lvl2pPr>
            <a:lvl3pPr>
              <a:lnSpc>
                <a:spcPct val="110000"/>
              </a:lnSpc>
              <a:buClr>
                <a:srgbClr val="B1063A"/>
              </a:buClr>
              <a:defRPr sz="2000" b="0" i="0">
                <a:latin typeface="Arial"/>
                <a:cs typeface="Trade Gothic LT Std"/>
              </a:defRPr>
            </a:lvl3pPr>
            <a:lvl4pPr>
              <a:lnSpc>
                <a:spcPct val="110000"/>
              </a:lnSpc>
              <a:buClr>
                <a:srgbClr val="B1063A"/>
              </a:buClr>
              <a:defRPr sz="1800" b="0" i="0">
                <a:latin typeface="Arial"/>
                <a:cs typeface="Trade Gothic LT Std"/>
              </a:defRPr>
            </a:lvl4pPr>
            <a:lvl5pPr>
              <a:lnSpc>
                <a:spcPct val="110000"/>
              </a:lnSpc>
              <a:buClr>
                <a:srgbClr val="B1063A"/>
              </a:buClr>
              <a:defRPr sz="1400" b="0" i="0">
                <a:latin typeface="Arial"/>
                <a:cs typeface="Trade Gothic LT St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4"/>
          <p:cNvSpPr>
            <a:spLocks noGrp="1"/>
          </p:cNvSpPr>
          <p:nvPr>
            <p:ph type="ftr" sz="quarter" idx="10"/>
          </p:nvPr>
        </p:nvSpPr>
        <p:spPr>
          <a:xfrm>
            <a:off x="228600" y="6516688"/>
            <a:ext cx="2895600" cy="341312"/>
          </a:xfrm>
          <a:prstGeom prst="rect">
            <a:avLst/>
          </a:prstGeom>
        </p:spPr>
        <p:txBody>
          <a:bodyPr/>
          <a:lstStyle>
            <a:lvl1pPr eaLnBrk="1" fontAlgn="auto" hangingPunct="1">
              <a:spcBef>
                <a:spcPts val="0"/>
              </a:spcBef>
              <a:spcAft>
                <a:spcPts val="0"/>
              </a:spcAft>
              <a:defRPr sz="1200" b="0" i="1" dirty="0">
                <a:solidFill>
                  <a:schemeClr val="bg1"/>
                </a:solidFill>
                <a:latin typeface="Arial"/>
                <a:cs typeface="TradeGothic Bold"/>
              </a:defRPr>
            </a:lvl1pPr>
          </a:lstStyle>
          <a:p>
            <a:pPr>
              <a:defRPr/>
            </a:pPr>
            <a:endParaRPr lang="en-US" dirty="0"/>
          </a:p>
        </p:txBody>
      </p:sp>
    </p:spTree>
    <p:extLst>
      <p:ext uri="{BB962C8B-B14F-4D97-AF65-F5344CB8AC3E}">
        <p14:creationId xmlns:p14="http://schemas.microsoft.com/office/powerpoint/2010/main" val="184495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Content Placeholder 2"/>
          <p:cNvSpPr>
            <a:spLocks noGrp="1"/>
          </p:cNvSpPr>
          <p:nvPr>
            <p:ph sz="half" idx="1"/>
          </p:nvPr>
        </p:nvSpPr>
        <p:spPr>
          <a:xfrm>
            <a:off x="889000" y="1841500"/>
            <a:ext cx="3519714" cy="4284663"/>
          </a:xfrm>
          <a:prstGeom prst="rect">
            <a:avLst/>
          </a:prstGeom>
        </p:spPr>
        <p:txBody>
          <a:bodyPr/>
          <a:lstStyle>
            <a:lvl1pPr>
              <a:lnSpc>
                <a:spcPct val="110000"/>
              </a:lnSpc>
              <a:spcBef>
                <a:spcPts val="0"/>
              </a:spcBef>
              <a:spcAft>
                <a:spcPts val="300"/>
              </a:spcAft>
              <a:buClr>
                <a:srgbClr val="B1063A"/>
              </a:buClr>
              <a:defRPr sz="2400" b="1" i="0" baseline="0">
                <a:solidFill>
                  <a:srgbClr val="004282"/>
                </a:solidFill>
                <a:latin typeface="Arial"/>
              </a:defRPr>
            </a:lvl1pPr>
            <a:lvl2pPr>
              <a:lnSpc>
                <a:spcPct val="110000"/>
              </a:lnSpc>
              <a:buClr>
                <a:srgbClr val="B1063A"/>
              </a:buClr>
              <a:defRPr sz="2200" baseline="0">
                <a:latin typeface="Arial"/>
              </a:defRPr>
            </a:lvl2pPr>
            <a:lvl3pPr>
              <a:lnSpc>
                <a:spcPct val="110000"/>
              </a:lnSpc>
              <a:buClr>
                <a:srgbClr val="B1063A"/>
              </a:buClr>
              <a:defRPr sz="2000" baseline="0">
                <a:latin typeface="Arial"/>
              </a:defRPr>
            </a:lvl3pPr>
            <a:lvl4pPr>
              <a:lnSpc>
                <a:spcPct val="110000"/>
              </a:lnSpc>
              <a:buClr>
                <a:srgbClr val="B1063A"/>
              </a:buClr>
              <a:defRPr sz="1800" baseline="0">
                <a:latin typeface="Arial"/>
              </a:defRPr>
            </a:lvl4pPr>
            <a:lvl5pPr>
              <a:lnSpc>
                <a:spcPct val="110000"/>
              </a:lnSpc>
              <a:buClr>
                <a:srgbClr val="B1063A"/>
              </a:buClr>
              <a:defRPr sz="1800" baseline="0">
                <a:latin typeface="Aria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p:cNvSpPr>
            <a:spLocks noGrp="1"/>
          </p:cNvSpPr>
          <p:nvPr>
            <p:ph sz="half" idx="2"/>
          </p:nvPr>
        </p:nvSpPr>
        <p:spPr>
          <a:xfrm>
            <a:off x="4762500" y="1841500"/>
            <a:ext cx="3583214" cy="4284663"/>
          </a:xfrm>
          <a:prstGeom prst="rect">
            <a:avLst/>
          </a:prstGeom>
        </p:spPr>
        <p:txBody>
          <a:bodyPr/>
          <a:lstStyle>
            <a:lvl1pPr>
              <a:lnSpc>
                <a:spcPct val="110000"/>
              </a:lnSpc>
              <a:spcBef>
                <a:spcPts val="0"/>
              </a:spcBef>
              <a:spcAft>
                <a:spcPts val="300"/>
              </a:spcAft>
              <a:buClr>
                <a:srgbClr val="B1063A"/>
              </a:buClr>
              <a:defRPr sz="2400" b="1" i="0" baseline="0">
                <a:solidFill>
                  <a:srgbClr val="004282"/>
                </a:solidFill>
                <a:latin typeface="Arial"/>
              </a:defRPr>
            </a:lvl1pPr>
            <a:lvl2pPr>
              <a:lnSpc>
                <a:spcPct val="110000"/>
              </a:lnSpc>
              <a:buClr>
                <a:srgbClr val="B1063A"/>
              </a:buClr>
              <a:defRPr sz="2200" baseline="0">
                <a:latin typeface="Arial"/>
              </a:defRPr>
            </a:lvl2pPr>
            <a:lvl3pPr>
              <a:lnSpc>
                <a:spcPct val="110000"/>
              </a:lnSpc>
              <a:buClr>
                <a:srgbClr val="B1063A"/>
              </a:buClr>
              <a:defRPr sz="2000" baseline="0">
                <a:latin typeface="Arial"/>
              </a:defRPr>
            </a:lvl3pPr>
            <a:lvl4pPr>
              <a:lnSpc>
                <a:spcPct val="110000"/>
              </a:lnSpc>
              <a:buClr>
                <a:srgbClr val="B1063A"/>
              </a:buClr>
              <a:defRPr sz="1800" baseline="0">
                <a:latin typeface="Arial"/>
              </a:defRPr>
            </a:lvl4pPr>
            <a:lvl5pPr>
              <a:lnSpc>
                <a:spcPct val="110000"/>
              </a:lnSpc>
              <a:buClr>
                <a:srgbClr val="B1063A"/>
              </a:buClr>
              <a:defRPr sz="1800" baseline="0">
                <a:latin typeface="Aria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a:xfrm>
            <a:off x="228600" y="6516688"/>
            <a:ext cx="2895600" cy="341312"/>
          </a:xfrm>
          <a:prstGeom prst="rect">
            <a:avLst/>
          </a:prstGeom>
        </p:spPr>
        <p:txBody>
          <a:bodyPr/>
          <a:lstStyle>
            <a:lvl1pPr eaLnBrk="1" fontAlgn="auto" hangingPunct="1">
              <a:spcBef>
                <a:spcPts val="0"/>
              </a:spcBef>
              <a:spcAft>
                <a:spcPts val="0"/>
              </a:spcAft>
              <a:defRPr sz="1200" b="0" i="1" dirty="0">
                <a:solidFill>
                  <a:schemeClr val="bg1"/>
                </a:solidFill>
                <a:latin typeface="Arial"/>
                <a:cs typeface="TradeGothic Bold"/>
              </a:defRPr>
            </a:lvl1pPr>
          </a:lstStyle>
          <a:p>
            <a:pPr>
              <a:defRPr/>
            </a:pPr>
            <a:endParaRPr lang="en-US" dirty="0"/>
          </a:p>
        </p:txBody>
      </p:sp>
    </p:spTree>
    <p:extLst>
      <p:ext uri="{BB962C8B-B14F-4D97-AF65-F5344CB8AC3E}">
        <p14:creationId xmlns:p14="http://schemas.microsoft.com/office/powerpoint/2010/main" val="3324182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itle 1"/>
          <p:cNvSpPr>
            <a:spLocks noGrp="1"/>
          </p:cNvSpPr>
          <p:nvPr>
            <p:ph type="ctrTitle"/>
          </p:nvPr>
        </p:nvSpPr>
        <p:spPr>
          <a:xfrm>
            <a:off x="685800" y="2750912"/>
            <a:ext cx="7772400" cy="868588"/>
          </a:xfrm>
          <a:prstGeom prst="rect">
            <a:avLst/>
          </a:prstGeom>
        </p:spPr>
        <p:txBody>
          <a:bodyPr/>
          <a:lstStyle>
            <a:lvl1pPr>
              <a:defRPr sz="4000" b="1" i="0">
                <a:solidFill>
                  <a:srgbClr val="004282"/>
                </a:solidFill>
                <a:latin typeface="Arial"/>
                <a:cs typeface="TradeGothic Bold"/>
              </a:defRPr>
            </a:lvl1pPr>
          </a:lstStyle>
          <a:p>
            <a:r>
              <a:rPr lang="en-US" dirty="0"/>
              <a:t>Click to edit Master title style</a:t>
            </a:r>
          </a:p>
        </p:txBody>
      </p:sp>
      <p:sp>
        <p:nvSpPr>
          <p:cNvPr id="9" name="Subtitle 2"/>
          <p:cNvSpPr>
            <a:spLocks noGrp="1"/>
          </p:cNvSpPr>
          <p:nvPr>
            <p:ph type="subTitle" idx="1"/>
          </p:nvPr>
        </p:nvSpPr>
        <p:spPr>
          <a:xfrm>
            <a:off x="1371600" y="3619500"/>
            <a:ext cx="6400800" cy="1752600"/>
          </a:xfrm>
          <a:prstGeom prst="rect">
            <a:avLst/>
          </a:prstGeom>
        </p:spPr>
        <p:txBody>
          <a:bodyPr/>
          <a:lstStyle>
            <a:lvl1pPr marL="0" indent="0" algn="ctr">
              <a:buNone/>
              <a:defRPr sz="3000" b="0" i="1">
                <a:solidFill>
                  <a:schemeClr val="tx1">
                    <a:tint val="75000"/>
                  </a:schemeClr>
                </a:solidFill>
                <a:latin typeface="Arial"/>
                <a:cs typeface="TradeGothic"/>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Footer Placeholder 4"/>
          <p:cNvSpPr>
            <a:spLocks noGrp="1"/>
          </p:cNvSpPr>
          <p:nvPr>
            <p:ph type="ftr" sz="quarter" idx="10"/>
          </p:nvPr>
        </p:nvSpPr>
        <p:spPr>
          <a:xfrm>
            <a:off x="228600" y="6516688"/>
            <a:ext cx="2895600" cy="341312"/>
          </a:xfrm>
          <a:prstGeom prst="rect">
            <a:avLst/>
          </a:prstGeom>
        </p:spPr>
        <p:txBody>
          <a:bodyPr/>
          <a:lstStyle>
            <a:lvl1pPr eaLnBrk="1" fontAlgn="auto" hangingPunct="1">
              <a:spcBef>
                <a:spcPts val="0"/>
              </a:spcBef>
              <a:spcAft>
                <a:spcPts val="0"/>
              </a:spcAft>
              <a:defRPr sz="1200" b="0" i="1" dirty="0">
                <a:solidFill>
                  <a:srgbClr val="08ADCD"/>
                </a:solidFill>
                <a:latin typeface="Arial"/>
                <a:cs typeface="TradeGothic Bold"/>
              </a:defRPr>
            </a:lvl1pPr>
          </a:lstStyle>
          <a:p>
            <a:pPr>
              <a:defRPr/>
            </a:pPr>
            <a:endParaRPr lang="en-US" dirty="0"/>
          </a:p>
        </p:txBody>
      </p:sp>
    </p:spTree>
    <p:extLst>
      <p:ext uri="{BB962C8B-B14F-4D97-AF65-F5344CB8AC3E}">
        <p14:creationId xmlns:p14="http://schemas.microsoft.com/office/powerpoint/2010/main" val="848564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Content Placeholder 2"/>
          <p:cNvSpPr>
            <a:spLocks noGrp="1"/>
          </p:cNvSpPr>
          <p:nvPr>
            <p:ph idx="1"/>
          </p:nvPr>
        </p:nvSpPr>
        <p:spPr>
          <a:xfrm>
            <a:off x="889000" y="1841500"/>
            <a:ext cx="7456714" cy="4284663"/>
          </a:xfrm>
          <a:prstGeom prst="rect">
            <a:avLst/>
          </a:prstGeom>
        </p:spPr>
        <p:txBody>
          <a:bodyPr/>
          <a:lstStyle>
            <a:lvl1pPr>
              <a:lnSpc>
                <a:spcPct val="110000"/>
              </a:lnSpc>
              <a:spcBef>
                <a:spcPts val="0"/>
              </a:spcBef>
              <a:spcAft>
                <a:spcPts val="300"/>
              </a:spcAft>
              <a:buClr>
                <a:srgbClr val="B1063A"/>
              </a:buClr>
              <a:defRPr sz="2800" b="1" i="0">
                <a:solidFill>
                  <a:srgbClr val="004282"/>
                </a:solidFill>
                <a:latin typeface="Arial"/>
                <a:cs typeface="TradeGothic Bold"/>
              </a:defRPr>
            </a:lvl1pPr>
            <a:lvl2pPr>
              <a:lnSpc>
                <a:spcPct val="110000"/>
              </a:lnSpc>
              <a:buClr>
                <a:srgbClr val="B1063A"/>
              </a:buClr>
              <a:defRPr sz="2400" b="0" i="0">
                <a:latin typeface="Arial"/>
                <a:cs typeface="Trade Gothic LT Std"/>
              </a:defRPr>
            </a:lvl2pPr>
            <a:lvl3pPr>
              <a:lnSpc>
                <a:spcPct val="110000"/>
              </a:lnSpc>
              <a:buClr>
                <a:srgbClr val="B1063A"/>
              </a:buClr>
              <a:defRPr sz="2000" b="0" i="0">
                <a:latin typeface="Arial"/>
                <a:cs typeface="Trade Gothic LT Std"/>
              </a:defRPr>
            </a:lvl3pPr>
            <a:lvl4pPr>
              <a:lnSpc>
                <a:spcPct val="110000"/>
              </a:lnSpc>
              <a:buClr>
                <a:srgbClr val="B1063A"/>
              </a:buClr>
              <a:defRPr sz="1800" b="0" i="0">
                <a:latin typeface="Arial"/>
                <a:cs typeface="Trade Gothic LT Std"/>
              </a:defRPr>
            </a:lvl4pPr>
            <a:lvl5pPr>
              <a:lnSpc>
                <a:spcPct val="110000"/>
              </a:lnSpc>
              <a:buClr>
                <a:srgbClr val="B1063A"/>
              </a:buClr>
              <a:defRPr sz="1400" b="0" i="0">
                <a:latin typeface="Arial"/>
                <a:cs typeface="Trade Gothic LT St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4"/>
          <p:cNvSpPr>
            <a:spLocks noGrp="1"/>
          </p:cNvSpPr>
          <p:nvPr>
            <p:ph type="ftr" sz="quarter" idx="10"/>
          </p:nvPr>
        </p:nvSpPr>
        <p:spPr>
          <a:xfrm>
            <a:off x="228600" y="6516688"/>
            <a:ext cx="2895600" cy="341312"/>
          </a:xfrm>
          <a:prstGeom prst="rect">
            <a:avLst/>
          </a:prstGeom>
        </p:spPr>
        <p:txBody>
          <a:bodyPr/>
          <a:lstStyle>
            <a:lvl1pPr eaLnBrk="1" fontAlgn="auto" hangingPunct="1">
              <a:spcBef>
                <a:spcPts val="0"/>
              </a:spcBef>
              <a:spcAft>
                <a:spcPts val="0"/>
              </a:spcAft>
              <a:defRPr sz="1200" b="0" i="1" dirty="0">
                <a:solidFill>
                  <a:srgbClr val="08ADCD"/>
                </a:solidFill>
                <a:latin typeface="Arial"/>
                <a:cs typeface="TradeGothic Bold"/>
              </a:defRPr>
            </a:lvl1pPr>
          </a:lstStyle>
          <a:p>
            <a:pPr>
              <a:defRPr/>
            </a:pPr>
            <a:endParaRPr lang="en-US" dirty="0"/>
          </a:p>
        </p:txBody>
      </p:sp>
    </p:spTree>
    <p:extLst>
      <p:ext uri="{BB962C8B-B14F-4D97-AF65-F5344CB8AC3E}">
        <p14:creationId xmlns:p14="http://schemas.microsoft.com/office/powerpoint/2010/main" val="2411651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6" name="Content Placeholder 2"/>
          <p:cNvSpPr>
            <a:spLocks noGrp="1"/>
          </p:cNvSpPr>
          <p:nvPr>
            <p:ph sz="half" idx="1"/>
          </p:nvPr>
        </p:nvSpPr>
        <p:spPr>
          <a:xfrm>
            <a:off x="889000" y="1841500"/>
            <a:ext cx="3519714" cy="4284663"/>
          </a:xfrm>
          <a:prstGeom prst="rect">
            <a:avLst/>
          </a:prstGeom>
        </p:spPr>
        <p:txBody>
          <a:bodyPr/>
          <a:lstStyle>
            <a:lvl1pPr>
              <a:lnSpc>
                <a:spcPct val="110000"/>
              </a:lnSpc>
              <a:spcBef>
                <a:spcPts val="0"/>
              </a:spcBef>
              <a:spcAft>
                <a:spcPts val="300"/>
              </a:spcAft>
              <a:buClr>
                <a:srgbClr val="B1063A"/>
              </a:buClr>
              <a:defRPr sz="2400" b="1" i="0" baseline="0">
                <a:solidFill>
                  <a:srgbClr val="004282"/>
                </a:solidFill>
                <a:latin typeface="Arial"/>
              </a:defRPr>
            </a:lvl1pPr>
            <a:lvl2pPr>
              <a:lnSpc>
                <a:spcPct val="110000"/>
              </a:lnSpc>
              <a:buClr>
                <a:srgbClr val="B1063A"/>
              </a:buClr>
              <a:defRPr sz="2200" baseline="0">
                <a:latin typeface="Arial"/>
              </a:defRPr>
            </a:lvl2pPr>
            <a:lvl3pPr>
              <a:lnSpc>
                <a:spcPct val="110000"/>
              </a:lnSpc>
              <a:buClr>
                <a:srgbClr val="B1063A"/>
              </a:buClr>
              <a:defRPr sz="2000" baseline="0">
                <a:latin typeface="Arial"/>
              </a:defRPr>
            </a:lvl3pPr>
            <a:lvl4pPr>
              <a:lnSpc>
                <a:spcPct val="110000"/>
              </a:lnSpc>
              <a:buClr>
                <a:srgbClr val="B1063A"/>
              </a:buClr>
              <a:defRPr sz="1800" baseline="0">
                <a:latin typeface="Arial"/>
              </a:defRPr>
            </a:lvl4pPr>
            <a:lvl5pPr>
              <a:lnSpc>
                <a:spcPct val="110000"/>
              </a:lnSpc>
              <a:buClr>
                <a:srgbClr val="B1063A"/>
              </a:buClr>
              <a:defRPr sz="1800" baseline="0">
                <a:latin typeface="Aria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3"/>
          <p:cNvSpPr>
            <a:spLocks noGrp="1"/>
          </p:cNvSpPr>
          <p:nvPr>
            <p:ph sz="half" idx="2"/>
          </p:nvPr>
        </p:nvSpPr>
        <p:spPr>
          <a:xfrm>
            <a:off x="4762500" y="1841500"/>
            <a:ext cx="3583214" cy="4284663"/>
          </a:xfrm>
          <a:prstGeom prst="rect">
            <a:avLst/>
          </a:prstGeom>
        </p:spPr>
        <p:txBody>
          <a:bodyPr/>
          <a:lstStyle>
            <a:lvl1pPr>
              <a:lnSpc>
                <a:spcPct val="110000"/>
              </a:lnSpc>
              <a:spcBef>
                <a:spcPts val="0"/>
              </a:spcBef>
              <a:spcAft>
                <a:spcPts val="300"/>
              </a:spcAft>
              <a:buClr>
                <a:srgbClr val="B1063A"/>
              </a:buClr>
              <a:defRPr sz="2400" b="1" i="0" baseline="0">
                <a:solidFill>
                  <a:srgbClr val="004282"/>
                </a:solidFill>
                <a:latin typeface="Arial"/>
              </a:defRPr>
            </a:lvl1pPr>
            <a:lvl2pPr>
              <a:lnSpc>
                <a:spcPct val="110000"/>
              </a:lnSpc>
              <a:buClr>
                <a:srgbClr val="B1063A"/>
              </a:buClr>
              <a:defRPr sz="2200" baseline="0">
                <a:latin typeface="Arial"/>
              </a:defRPr>
            </a:lvl2pPr>
            <a:lvl3pPr>
              <a:lnSpc>
                <a:spcPct val="110000"/>
              </a:lnSpc>
              <a:buClr>
                <a:srgbClr val="B1063A"/>
              </a:buClr>
              <a:defRPr sz="2000" baseline="0">
                <a:latin typeface="Arial"/>
              </a:defRPr>
            </a:lvl3pPr>
            <a:lvl4pPr>
              <a:lnSpc>
                <a:spcPct val="110000"/>
              </a:lnSpc>
              <a:buClr>
                <a:srgbClr val="B1063A"/>
              </a:buClr>
              <a:defRPr sz="1800" baseline="0">
                <a:latin typeface="Arial"/>
              </a:defRPr>
            </a:lvl4pPr>
            <a:lvl5pPr>
              <a:lnSpc>
                <a:spcPct val="110000"/>
              </a:lnSpc>
              <a:buClr>
                <a:srgbClr val="B1063A"/>
              </a:buClr>
              <a:defRPr sz="1800" baseline="0">
                <a:latin typeface="Aria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a:xfrm>
            <a:off x="228600" y="6516688"/>
            <a:ext cx="2895600" cy="341312"/>
          </a:xfrm>
          <a:prstGeom prst="rect">
            <a:avLst/>
          </a:prstGeom>
        </p:spPr>
        <p:txBody>
          <a:bodyPr/>
          <a:lstStyle>
            <a:lvl1pPr eaLnBrk="1" fontAlgn="auto" hangingPunct="1">
              <a:spcBef>
                <a:spcPts val="0"/>
              </a:spcBef>
              <a:spcAft>
                <a:spcPts val="0"/>
              </a:spcAft>
              <a:defRPr sz="1200" b="0" i="1" dirty="0">
                <a:solidFill>
                  <a:srgbClr val="08ADCD"/>
                </a:solidFill>
                <a:latin typeface="Arial"/>
                <a:cs typeface="TradeGothic Bold"/>
              </a:defRPr>
            </a:lvl1pPr>
          </a:lstStyle>
          <a:p>
            <a:pPr>
              <a:defRPr/>
            </a:pPr>
            <a:endParaRPr lang="en-US" dirty="0"/>
          </a:p>
        </p:txBody>
      </p:sp>
    </p:spTree>
    <p:extLst>
      <p:ext uri="{BB962C8B-B14F-4D97-AF65-F5344CB8AC3E}">
        <p14:creationId xmlns:p14="http://schemas.microsoft.com/office/powerpoint/2010/main" val="22133864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ponsor - Yellow">
    <p:bg>
      <p:bgPr>
        <a:blipFill rotWithShape="1">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6232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ponsor - Blue">
    <p:bg>
      <p:bgPr>
        <a:blipFill rotWithShape="1">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1457929"/>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 Id="rId3"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4" Type="http://schemas.openxmlformats.org/officeDocument/2006/relationships/theme" Target="../theme/theme2.xml"/><Relationship Id="rId5"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theme" Target="../theme/theme3.xml"/><Relationship Id="rId5" Type="http://schemas.openxmlformats.org/officeDocument/2006/relationships/image" Target="../media/image3.png"/><Relationship Id="rId1" Type="http://schemas.openxmlformats.org/officeDocument/2006/relationships/slideLayout" Target="../slideLayouts/slideLayout5.xml"/><Relationship Id="rId2" Type="http://schemas.openxmlformats.org/officeDocument/2006/relationships/slideLayout" Target="../slideLayouts/slideLayout6.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slideLayout" Target="../slideLayouts/slideLayout9.xml"/><Relationship Id="rId3"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 descr="ART-EconomicProsperity_PPT_Standard2.png"/>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7" r:id="rId1"/>
  </p:sldLayoutIdLst>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1" descr="ART-EconomicProsperity_PPT_Standard3.png"/>
          <p:cNvPicPr>
            <a:picLocks noChangeAspect="1"/>
          </p:cNvPicPr>
          <p:nvPr userDrawn="1"/>
        </p:nvPicPr>
        <p:blipFill>
          <a:blip r:embed="rId5">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Lst>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1" descr="ART-EconomicProsperity_PPT_Standard4.png"/>
          <p:cNvPicPr>
            <a:picLocks noChangeAspect="1"/>
          </p:cNvPicPr>
          <p:nvPr userDrawn="1"/>
        </p:nvPicPr>
        <p:blipFill>
          <a:blip r:embed="rId5">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Lst>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1"/>
          <p:cNvSpPr txBox="1">
            <a:spLocks/>
          </p:cNvSpPr>
          <p:nvPr userDrawn="1"/>
        </p:nvSpPr>
        <p:spPr>
          <a:xfrm>
            <a:off x="1" y="1411127"/>
            <a:ext cx="9144000" cy="448516"/>
          </a:xfrm>
          <a:prstGeom prst="rect">
            <a:avLst/>
          </a:prstGeom>
        </p:spPr>
        <p:txBody>
          <a:bodyPr/>
          <a:lstStyle>
            <a:lvl1pPr algn="ctr" defTabSz="457200" rtl="0" eaLnBrk="1" latinLnBrk="0" hangingPunct="1">
              <a:spcBef>
                <a:spcPct val="0"/>
              </a:spcBef>
              <a:buNone/>
              <a:defRPr sz="5200" b="1" i="0" kern="1200">
                <a:solidFill>
                  <a:srgbClr val="004282"/>
                </a:solidFill>
                <a:latin typeface="Arial"/>
                <a:ea typeface="+mj-ea"/>
                <a:cs typeface="+mj-cs"/>
              </a:defRPr>
            </a:lvl1pPr>
          </a:lstStyle>
          <a:p>
            <a:r>
              <a:rPr lang="en-US" sz="2400" dirty="0"/>
              <a:t>AEP 5 National</a:t>
            </a:r>
            <a:r>
              <a:rPr lang="en-US" sz="2400" baseline="0" dirty="0"/>
              <a:t> Partners</a:t>
            </a:r>
            <a:endParaRPr lang="en-US" sz="2400" dirty="0"/>
          </a:p>
        </p:txBody>
      </p:sp>
    </p:spTree>
    <p:extLst>
      <p:ext uri="{BB962C8B-B14F-4D97-AF65-F5344CB8AC3E}">
        <p14:creationId xmlns:p14="http://schemas.microsoft.com/office/powerpoint/2010/main" val="2680476263"/>
      </p:ext>
    </p:extLst>
  </p:cSld>
  <p:clrMap bg1="lt1" tx1="dk1" bg2="lt2" tx2="dk2" accent1="accent1" accent2="accent2" accent3="accent3" accent4="accent4" accent5="accent5" accent6="accent6" hlink="hlink" folHlink="folHlink"/>
  <p:sldLayoutIdLst>
    <p:sldLayoutId id="2147483675" r:id="rId1"/>
    <p:sldLayoutId id="2147483676" r:id="rId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chart" Target="../charts/char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chart" Target="../charts/char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chart" Target="../charts/char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chart" Target="../charts/char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chart" Target="../charts/char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chart" Target="../charts/char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chart" Target="../charts/char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chart" Target="../charts/char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chart" Target="../charts/char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3"/>
          <p:cNvSpPr>
            <a:spLocks noGrp="1"/>
          </p:cNvSpPr>
          <p:nvPr>
            <p:ph type="ctrTitle"/>
          </p:nvPr>
        </p:nvSpPr>
        <p:spPr bwMode="auto">
          <a:xfrm>
            <a:off x="685800" y="5958590"/>
            <a:ext cx="7772400" cy="630967"/>
          </a:xfr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en-US" altLang="en-US" sz="4400" i="1" dirty="0" smtClean="0">
                <a:ln>
                  <a:solidFill>
                    <a:srgbClr val="B1063A"/>
                  </a:solidFill>
                </a:ln>
                <a:latin typeface="Arial" panose="020B0604020202020204" pitchFamily="34" charset="0"/>
                <a:ea typeface="TradeGothic Bold"/>
              </a:rPr>
              <a:t>WACO, TEXAS </a:t>
            </a:r>
            <a:endParaRPr lang="en-US" altLang="en-US" sz="4400" i="1" dirty="0">
              <a:ln>
                <a:solidFill>
                  <a:srgbClr val="B1063A"/>
                </a:solidFill>
              </a:ln>
              <a:latin typeface="Arial" panose="020B0604020202020204" pitchFamily="34" charset="0"/>
              <a:ea typeface="TradeGothic Bold"/>
            </a:endParaRPr>
          </a:p>
        </p:txBody>
      </p:sp>
      <p:sp>
        <p:nvSpPr>
          <p:cNvPr id="3" name="Footer Placeholder 4"/>
          <p:cNvSpPr txBox="1">
            <a:spLocks/>
          </p:cNvSpPr>
          <p:nvPr/>
        </p:nvSpPr>
        <p:spPr bwMode="auto">
          <a:xfrm>
            <a:off x="7666771" y="6398655"/>
            <a:ext cx="1216550" cy="44401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4572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4572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4572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4572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algn="r"/>
            <a:r>
              <a:rPr lang="en-US" altLang="en-US" sz="2000" b="1" dirty="0">
                <a:solidFill>
                  <a:schemeClr val="bg1"/>
                </a:solidFill>
                <a:latin typeface="Arial" panose="020B0604020202020204" pitchFamily="34" charset="0"/>
                <a:ea typeface="TradeGothic Bold"/>
                <a:cs typeface="TradeGothic Bold"/>
              </a:rPr>
              <a:t>#AEP5</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l="5391" t="13069" r="11719" b="26149"/>
          <a:stretch/>
        </p:blipFill>
        <p:spPr>
          <a:xfrm>
            <a:off x="29980" y="2350294"/>
            <a:ext cx="9089379" cy="4114551"/>
          </a:xfrm>
          <a:prstGeom prst="rect">
            <a:avLst/>
          </a:prstGeom>
        </p:spPr>
      </p:pic>
      <p:sp>
        <p:nvSpPr>
          <p:cNvPr id="11" name="Title 2"/>
          <p:cNvSpPr txBox="1">
            <a:spLocks/>
          </p:cNvSpPr>
          <p:nvPr/>
        </p:nvSpPr>
        <p:spPr bwMode="auto">
          <a:xfrm>
            <a:off x="0" y="1404662"/>
            <a:ext cx="9144000" cy="868362"/>
          </a:xfrm>
          <a:prstGeom prst="rect">
            <a:avLst/>
          </a:prstGeom>
          <a:noFill/>
        </p:spPr>
        <p:txBody>
          <a:bodyPr vert="horz" wrap="square" lIns="91440" tIns="45720" rIns="91440" bIns="45720" numCol="1" anchor="t" anchorCtr="0" compatLnSpc="1">
            <a:prstTxWarp prst="textNoShape">
              <a:avLst/>
            </a:prstTxWarp>
          </a:bodyPr>
          <a:lstStyle>
            <a:lvl1pPr algn="ctr" defTabSz="457200" rtl="0" fontAlgn="base">
              <a:spcBef>
                <a:spcPct val="0"/>
              </a:spcBef>
              <a:spcAft>
                <a:spcPct val="0"/>
              </a:spcAft>
              <a:defRPr sz="4000" b="1" i="0" kern="1200">
                <a:solidFill>
                  <a:srgbClr val="004282"/>
                </a:solidFill>
                <a:latin typeface="Arial"/>
                <a:ea typeface="+mj-ea"/>
                <a:cs typeface="TradeGothic Bold"/>
              </a:defRPr>
            </a:lvl1pPr>
            <a:lvl2pPr algn="ctr" defTabSz="457200" rtl="0" fontAlgn="base">
              <a:spcBef>
                <a:spcPct val="0"/>
              </a:spcBef>
              <a:spcAft>
                <a:spcPct val="0"/>
              </a:spcAft>
              <a:defRPr sz="4400">
                <a:solidFill>
                  <a:schemeClr val="tx1"/>
                </a:solidFill>
                <a:latin typeface="Calibri" panose="020F0502020204030204" pitchFamily="34" charset="0"/>
              </a:defRPr>
            </a:lvl2pPr>
            <a:lvl3pPr algn="ctr" defTabSz="457200" rtl="0" fontAlgn="base">
              <a:spcBef>
                <a:spcPct val="0"/>
              </a:spcBef>
              <a:spcAft>
                <a:spcPct val="0"/>
              </a:spcAft>
              <a:defRPr sz="4400">
                <a:solidFill>
                  <a:schemeClr val="tx1"/>
                </a:solidFill>
                <a:latin typeface="Calibri" panose="020F0502020204030204" pitchFamily="34" charset="0"/>
              </a:defRPr>
            </a:lvl3pPr>
            <a:lvl4pPr algn="ctr" defTabSz="457200" rtl="0" fontAlgn="base">
              <a:spcBef>
                <a:spcPct val="0"/>
              </a:spcBef>
              <a:spcAft>
                <a:spcPct val="0"/>
              </a:spcAft>
              <a:defRPr sz="4400">
                <a:solidFill>
                  <a:schemeClr val="tx1"/>
                </a:solidFill>
                <a:latin typeface="Calibri" panose="020F0502020204030204" pitchFamily="34" charset="0"/>
              </a:defRPr>
            </a:lvl4pPr>
            <a:lvl5pPr algn="ctr" defTabSz="457200" rtl="0" fontAlgn="base">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r>
              <a:rPr lang="en-US" sz="3200" dirty="0">
                <a:solidFill>
                  <a:srgbClr val="000099"/>
                </a:solidFill>
              </a:rPr>
              <a:t>Most Comprehensive Study Ever!</a:t>
            </a:r>
          </a:p>
          <a:p>
            <a:r>
              <a:rPr lang="en-US" sz="2000" dirty="0">
                <a:solidFill>
                  <a:srgbClr val="000099"/>
                </a:solidFill>
              </a:rPr>
              <a:t>341 Study </a:t>
            </a:r>
            <a:r>
              <a:rPr lang="en-US" sz="2000" dirty="0" smtClean="0">
                <a:solidFill>
                  <a:srgbClr val="000099"/>
                </a:solidFill>
              </a:rPr>
              <a:t>Partners </a:t>
            </a:r>
            <a:r>
              <a:rPr lang="en-US" sz="2000" dirty="0">
                <a:solidFill>
                  <a:srgbClr val="000099"/>
                </a:solidFill>
              </a:rPr>
              <a:t>in all 50 States—</a:t>
            </a:r>
            <a:r>
              <a:rPr lang="en-US" sz="2000" i="1" dirty="0">
                <a:solidFill>
                  <a:srgbClr val="000099"/>
                </a:solidFill>
              </a:rPr>
              <a:t>Including </a:t>
            </a:r>
            <a:r>
              <a:rPr lang="en-US" sz="2000" i="1" dirty="0" smtClean="0">
                <a:solidFill>
                  <a:srgbClr val="000099"/>
                </a:solidFill>
              </a:rPr>
              <a:t>Waco</a:t>
            </a:r>
            <a:endParaRPr lang="en-US" sz="2400" i="1" dirty="0">
              <a:solidFill>
                <a:srgbClr val="000099"/>
              </a:solidFill>
            </a:endParaRPr>
          </a:p>
        </p:txBody>
      </p:sp>
    </p:spTree>
    <p:extLst>
      <p:ext uri="{BB962C8B-B14F-4D97-AF65-F5344CB8AC3E}">
        <p14:creationId xmlns:p14="http://schemas.microsoft.com/office/powerpoint/2010/main" val="26000988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Title 2"/>
          <p:cNvSpPr txBox="1">
            <a:spLocks/>
          </p:cNvSpPr>
          <p:nvPr/>
        </p:nvSpPr>
        <p:spPr bwMode="auto">
          <a:xfrm>
            <a:off x="0" y="1350433"/>
            <a:ext cx="9144000" cy="750441"/>
          </a:xfrm>
          <a:prstGeom prst="rect">
            <a:avLst/>
          </a:prstGeom>
          <a:extLst/>
        </p:spPr>
        <p:txBody>
          <a:bodyPr vert="horz" wrap="square" lIns="91440" tIns="45720" rIns="91440" bIns="45720" numCol="1" anchor="t" anchorCtr="0" compatLnSpc="1">
            <a:prstTxWarp prst="textNoShape">
              <a:avLst/>
            </a:prstTxWarp>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b="1" dirty="0">
                <a:solidFill>
                  <a:srgbClr val="000099"/>
                </a:solidFill>
                <a:latin typeface="Arial" panose="020B0604020202020204" pitchFamily="34" charset="0"/>
                <a:cs typeface="Arial" panose="020B0604020202020204" pitchFamily="34" charset="0"/>
              </a:rPr>
              <a:t>AEP5 National Partners</a:t>
            </a:r>
            <a:endParaRPr lang="en-US" sz="2800" b="1" dirty="0">
              <a:solidFill>
                <a:srgbClr val="00009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37661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54634" y="1426464"/>
            <a:ext cx="8633334" cy="646331"/>
          </a:xfrm>
          <a:prstGeom prst="rect">
            <a:avLst/>
          </a:prstGeom>
          <a:noFill/>
        </p:spPr>
        <p:txBody>
          <a:bodyPr wrap="square" rtlCol="0">
            <a:spAutoFit/>
          </a:bodyPr>
          <a:lstStyle/>
          <a:p>
            <a:pPr algn="ctr"/>
            <a:r>
              <a:rPr lang="en-US" sz="3600" b="1" dirty="0" smtClean="0"/>
              <a:t>29 Arts &amp; Cultural Non-Profits in Waco</a:t>
            </a:r>
            <a:endParaRPr lang="en-US" sz="3600" b="1" dirty="0"/>
          </a:p>
        </p:txBody>
      </p:sp>
      <p:sp>
        <p:nvSpPr>
          <p:cNvPr id="8" name="Rectangle 7"/>
          <p:cNvSpPr/>
          <p:nvPr/>
        </p:nvSpPr>
        <p:spPr>
          <a:xfrm>
            <a:off x="254634" y="2072795"/>
            <a:ext cx="8633334" cy="4662815"/>
          </a:xfrm>
          <a:prstGeom prst="rect">
            <a:avLst/>
          </a:prstGeom>
        </p:spPr>
        <p:txBody>
          <a:bodyPr wrap="square">
            <a:spAutoFit/>
          </a:bodyPr>
          <a:lstStyle/>
          <a:p>
            <a:pPr marR="0">
              <a:lnSpc>
                <a:spcPct val="150000"/>
              </a:lnSpc>
              <a:spcBef>
                <a:spcPts val="1200"/>
              </a:spcBef>
              <a:spcAft>
                <a:spcPts val="1200"/>
              </a:spcAft>
            </a:pPr>
            <a:r>
              <a:rPr lang="en-US" spc="-100" dirty="0" smtClean="0">
                <a:solidFill>
                  <a:srgbClr val="000000"/>
                </a:solidFill>
                <a:latin typeface="+mn-lt"/>
                <a:ea typeface="Times" charset="0"/>
              </a:rPr>
              <a:t>Art </a:t>
            </a:r>
            <a:r>
              <a:rPr lang="en-US" spc="-100" dirty="0">
                <a:solidFill>
                  <a:srgbClr val="000000"/>
                </a:solidFill>
                <a:latin typeface="+mn-lt"/>
                <a:ea typeface="Times" charset="0"/>
              </a:rPr>
              <a:t>Center Of </a:t>
            </a:r>
            <a:r>
              <a:rPr lang="en-US" spc="-100" dirty="0" smtClean="0">
                <a:solidFill>
                  <a:srgbClr val="000000"/>
                </a:solidFill>
                <a:latin typeface="+mn-lt"/>
                <a:ea typeface="Times" charset="0"/>
              </a:rPr>
              <a:t>Waco  ∙  Baylor </a:t>
            </a:r>
            <a:r>
              <a:rPr lang="en-US" spc="-100" dirty="0">
                <a:solidFill>
                  <a:srgbClr val="000000"/>
                </a:solidFill>
                <a:latin typeface="+mn-lt"/>
                <a:ea typeface="Times" charset="0"/>
              </a:rPr>
              <a:t>University School of </a:t>
            </a:r>
            <a:r>
              <a:rPr lang="en-US" spc="-100" dirty="0" smtClean="0">
                <a:solidFill>
                  <a:srgbClr val="000000"/>
                </a:solidFill>
                <a:latin typeface="+mn-lt"/>
                <a:ea typeface="Times" charset="0"/>
              </a:rPr>
              <a:t>Music  ∙  Baylor </a:t>
            </a:r>
            <a:r>
              <a:rPr lang="en-US" spc="-100" dirty="0">
                <a:solidFill>
                  <a:srgbClr val="000000"/>
                </a:solidFill>
                <a:latin typeface="+mn-lt"/>
                <a:ea typeface="Times" charset="0"/>
              </a:rPr>
              <a:t>University, Department of Theatre </a:t>
            </a:r>
            <a:r>
              <a:rPr lang="en-US" spc="-100" dirty="0" smtClean="0">
                <a:solidFill>
                  <a:srgbClr val="000000"/>
                </a:solidFill>
                <a:latin typeface="+mn-lt"/>
                <a:ea typeface="Times" charset="0"/>
              </a:rPr>
              <a:t>Arts  ∙ Cameron </a:t>
            </a:r>
            <a:r>
              <a:rPr lang="en-US" spc="-100" dirty="0">
                <a:solidFill>
                  <a:srgbClr val="000000"/>
                </a:solidFill>
                <a:latin typeface="+mn-lt"/>
                <a:ea typeface="Times" charset="0"/>
              </a:rPr>
              <a:t>Park Zoological &amp; Botanical </a:t>
            </a:r>
            <a:r>
              <a:rPr lang="en-US" spc="-100" dirty="0" smtClean="0">
                <a:solidFill>
                  <a:srgbClr val="000000"/>
                </a:solidFill>
                <a:latin typeface="+mn-lt"/>
                <a:ea typeface="Times" charset="0"/>
              </a:rPr>
              <a:t>Society  </a:t>
            </a:r>
            <a:r>
              <a:rPr lang="en-US" spc="-100" dirty="0">
                <a:solidFill>
                  <a:srgbClr val="000000"/>
                </a:solidFill>
                <a:latin typeface="+mn-lt"/>
                <a:ea typeface="Times" charset="0"/>
              </a:rPr>
              <a:t>∙</a:t>
            </a:r>
            <a:r>
              <a:rPr lang="en-US" spc="-100" dirty="0" smtClean="0">
                <a:solidFill>
                  <a:srgbClr val="000000"/>
                </a:solidFill>
                <a:latin typeface="+mn-lt"/>
                <a:ea typeface="Times" charset="0"/>
              </a:rPr>
              <a:t>  Central </a:t>
            </a:r>
            <a:r>
              <a:rPr lang="en-US" spc="-100" dirty="0">
                <a:solidFill>
                  <a:srgbClr val="000000"/>
                </a:solidFill>
                <a:latin typeface="+mn-lt"/>
                <a:ea typeface="Times" charset="0"/>
              </a:rPr>
              <a:t>Texas Artist </a:t>
            </a:r>
            <a:r>
              <a:rPr lang="en-US" spc="-100" dirty="0" smtClean="0">
                <a:solidFill>
                  <a:srgbClr val="000000"/>
                </a:solidFill>
                <a:latin typeface="+mn-lt"/>
                <a:ea typeface="Times" charset="0"/>
              </a:rPr>
              <a:t>Collective  ∙  Central </a:t>
            </a:r>
            <a:r>
              <a:rPr lang="en-US" spc="-100" dirty="0">
                <a:solidFill>
                  <a:srgbClr val="000000"/>
                </a:solidFill>
                <a:latin typeface="+mn-lt"/>
                <a:ea typeface="Times" charset="0"/>
              </a:rPr>
              <a:t>Texas Choral </a:t>
            </a:r>
            <a:r>
              <a:rPr lang="en-US" spc="-100" dirty="0" smtClean="0">
                <a:solidFill>
                  <a:srgbClr val="000000"/>
                </a:solidFill>
                <a:latin typeface="+mn-lt"/>
                <a:ea typeface="Times" charset="0"/>
              </a:rPr>
              <a:t>Society  ∙  City </a:t>
            </a:r>
            <a:r>
              <a:rPr lang="en-US" spc="-100" dirty="0">
                <a:solidFill>
                  <a:srgbClr val="000000"/>
                </a:solidFill>
                <a:latin typeface="+mn-lt"/>
                <a:ea typeface="Times" charset="0"/>
              </a:rPr>
              <a:t>of Waco Parks and </a:t>
            </a:r>
            <a:r>
              <a:rPr lang="en-US" spc="-100" dirty="0" smtClean="0">
                <a:solidFill>
                  <a:srgbClr val="000000"/>
                </a:solidFill>
                <a:latin typeface="+mn-lt"/>
                <a:ea typeface="Times" charset="0"/>
              </a:rPr>
              <a:t>Recreation </a:t>
            </a:r>
            <a:r>
              <a:rPr lang="en-US" spc="-100" dirty="0">
                <a:solidFill>
                  <a:srgbClr val="000000"/>
                </a:solidFill>
                <a:latin typeface="+mn-lt"/>
                <a:ea typeface="Times" charset="0"/>
              </a:rPr>
              <a:t>Special </a:t>
            </a:r>
            <a:r>
              <a:rPr lang="en-US" spc="-100" dirty="0" smtClean="0">
                <a:solidFill>
                  <a:srgbClr val="000000"/>
                </a:solidFill>
                <a:latin typeface="+mn-lt"/>
                <a:ea typeface="Times" charset="0"/>
              </a:rPr>
              <a:t>Events  </a:t>
            </a:r>
            <a:r>
              <a:rPr lang="en-US" spc="-100" dirty="0">
                <a:solidFill>
                  <a:srgbClr val="000000"/>
                </a:solidFill>
                <a:latin typeface="+mn-lt"/>
                <a:ea typeface="Times" charset="0"/>
              </a:rPr>
              <a:t>∙</a:t>
            </a:r>
            <a:r>
              <a:rPr lang="en-US" spc="-100" dirty="0" smtClean="0">
                <a:solidFill>
                  <a:srgbClr val="000000"/>
                </a:solidFill>
                <a:latin typeface="+mn-lt"/>
                <a:ea typeface="Times" charset="0"/>
              </a:rPr>
              <a:t>  Creative Waco  ∙</a:t>
            </a:r>
            <a:r>
              <a:rPr lang="en-US" spc="-100" dirty="0">
                <a:solidFill>
                  <a:srgbClr val="000000"/>
                </a:solidFill>
                <a:latin typeface="+mn-lt"/>
                <a:ea typeface="Times" charset="0"/>
              </a:rPr>
              <a:t> </a:t>
            </a:r>
            <a:r>
              <a:rPr lang="en-US" spc="-100" dirty="0" smtClean="0">
                <a:solidFill>
                  <a:srgbClr val="000000"/>
                </a:solidFill>
                <a:latin typeface="+mn-lt"/>
                <a:ea typeface="Times" charset="0"/>
              </a:rPr>
              <a:t> </a:t>
            </a:r>
            <a:r>
              <a:rPr lang="en-US" spc="-100" dirty="0" err="1" smtClean="0">
                <a:solidFill>
                  <a:srgbClr val="000000"/>
                </a:solidFill>
                <a:latin typeface="+mn-lt"/>
                <a:ea typeface="Times" charset="0"/>
              </a:rPr>
              <a:t>Dr</a:t>
            </a:r>
            <a:r>
              <a:rPr lang="en-US" spc="-100" dirty="0" smtClean="0">
                <a:solidFill>
                  <a:srgbClr val="000000"/>
                </a:solidFill>
                <a:latin typeface="+mn-lt"/>
                <a:ea typeface="Times" charset="0"/>
              </a:rPr>
              <a:t> </a:t>
            </a:r>
            <a:r>
              <a:rPr lang="en-US" spc="-100" dirty="0">
                <a:solidFill>
                  <a:srgbClr val="000000"/>
                </a:solidFill>
                <a:latin typeface="+mn-lt"/>
                <a:ea typeface="Times" charset="0"/>
              </a:rPr>
              <a:t>Pepper Museum &amp; Free Enterprise </a:t>
            </a:r>
            <a:r>
              <a:rPr lang="en-US" spc="-100" dirty="0" smtClean="0">
                <a:solidFill>
                  <a:srgbClr val="000000"/>
                </a:solidFill>
                <a:latin typeface="+mn-lt"/>
                <a:ea typeface="Times" charset="0"/>
              </a:rPr>
              <a:t>Institute  ∙  Heart </a:t>
            </a:r>
            <a:r>
              <a:rPr lang="en-US" spc="-100" dirty="0" err="1">
                <a:solidFill>
                  <a:srgbClr val="000000"/>
                </a:solidFill>
                <a:latin typeface="+mn-lt"/>
                <a:ea typeface="Times" charset="0"/>
              </a:rPr>
              <a:t>O'Texas</a:t>
            </a:r>
            <a:r>
              <a:rPr lang="en-US" spc="-100" dirty="0">
                <a:solidFill>
                  <a:srgbClr val="000000"/>
                </a:solidFill>
                <a:latin typeface="+mn-lt"/>
                <a:ea typeface="Times" charset="0"/>
              </a:rPr>
              <a:t> Fair &amp; </a:t>
            </a:r>
            <a:r>
              <a:rPr lang="en-US" spc="-100" dirty="0" smtClean="0">
                <a:solidFill>
                  <a:srgbClr val="000000"/>
                </a:solidFill>
                <a:latin typeface="+mn-lt"/>
                <a:ea typeface="Times" charset="0"/>
              </a:rPr>
              <a:t>Rodeo  ∙  Historic </a:t>
            </a:r>
            <a:r>
              <a:rPr lang="en-US" spc="-100" dirty="0">
                <a:solidFill>
                  <a:srgbClr val="000000"/>
                </a:solidFill>
                <a:latin typeface="+mn-lt"/>
                <a:ea typeface="Times" charset="0"/>
              </a:rPr>
              <a:t>Waco </a:t>
            </a:r>
            <a:r>
              <a:rPr lang="en-US" spc="-100" dirty="0" smtClean="0">
                <a:solidFill>
                  <a:srgbClr val="000000"/>
                </a:solidFill>
                <a:latin typeface="+mn-lt"/>
                <a:ea typeface="Times" charset="0"/>
              </a:rPr>
              <a:t>Foundation  </a:t>
            </a:r>
            <a:r>
              <a:rPr lang="en-US" spc="-100" dirty="0">
                <a:solidFill>
                  <a:srgbClr val="000000"/>
                </a:solidFill>
                <a:latin typeface="+mn-lt"/>
                <a:ea typeface="Times" charset="0"/>
              </a:rPr>
              <a:t>∙</a:t>
            </a:r>
            <a:r>
              <a:rPr lang="en-US" spc="-100" dirty="0" smtClean="0">
                <a:solidFill>
                  <a:srgbClr val="000000"/>
                </a:solidFill>
                <a:latin typeface="+mn-lt"/>
                <a:ea typeface="Times" charset="0"/>
              </a:rPr>
              <a:t>  </a:t>
            </a:r>
            <a:r>
              <a:rPr lang="en-US" spc="-100" dirty="0" err="1" smtClean="0">
                <a:solidFill>
                  <a:srgbClr val="000000"/>
                </a:solidFill>
                <a:latin typeface="+mn-lt"/>
                <a:ea typeface="Times" charset="0"/>
              </a:rPr>
              <a:t>Kwbu-Fm</a:t>
            </a:r>
            <a:r>
              <a:rPr lang="en-US" spc="-100" dirty="0" smtClean="0">
                <a:solidFill>
                  <a:srgbClr val="000000"/>
                </a:solidFill>
                <a:latin typeface="+mn-lt"/>
                <a:ea typeface="Times" charset="0"/>
              </a:rPr>
              <a:t>/Brazos </a:t>
            </a:r>
            <a:r>
              <a:rPr lang="en-US" spc="-100" dirty="0">
                <a:solidFill>
                  <a:srgbClr val="000000"/>
                </a:solidFill>
                <a:latin typeface="+mn-lt"/>
                <a:ea typeface="Times" charset="0"/>
              </a:rPr>
              <a:t>Valley Public Broadcasting </a:t>
            </a:r>
            <a:r>
              <a:rPr lang="en-US" spc="-100" dirty="0" smtClean="0">
                <a:solidFill>
                  <a:srgbClr val="000000"/>
                </a:solidFill>
                <a:latin typeface="+mn-lt"/>
                <a:ea typeface="Times" charset="0"/>
              </a:rPr>
              <a:t>Foundation  </a:t>
            </a:r>
            <a:r>
              <a:rPr lang="en-US" spc="-100" dirty="0">
                <a:solidFill>
                  <a:srgbClr val="000000"/>
                </a:solidFill>
                <a:latin typeface="+mn-lt"/>
                <a:ea typeface="Times" charset="0"/>
              </a:rPr>
              <a:t>∙</a:t>
            </a:r>
            <a:r>
              <a:rPr lang="en-US" spc="-100" dirty="0" smtClean="0">
                <a:solidFill>
                  <a:srgbClr val="000000"/>
                </a:solidFill>
                <a:latin typeface="+mn-lt"/>
                <a:ea typeface="Times" charset="0"/>
              </a:rPr>
              <a:t>  Martin </a:t>
            </a:r>
            <a:r>
              <a:rPr lang="en-US" spc="-100" dirty="0">
                <a:solidFill>
                  <a:srgbClr val="000000"/>
                </a:solidFill>
                <a:latin typeface="+mn-lt"/>
                <a:ea typeface="Times" charset="0"/>
              </a:rPr>
              <a:t>Museum of </a:t>
            </a:r>
            <a:r>
              <a:rPr lang="en-US" spc="-100" dirty="0" smtClean="0">
                <a:solidFill>
                  <a:srgbClr val="000000"/>
                </a:solidFill>
                <a:latin typeface="+mn-lt"/>
                <a:ea typeface="Times" charset="0"/>
              </a:rPr>
              <a:t>Art, Baylor University  ∙  </a:t>
            </a:r>
            <a:r>
              <a:rPr lang="en-US" spc="-100" dirty="0" err="1">
                <a:solidFill>
                  <a:srgbClr val="000000"/>
                </a:solidFill>
                <a:latin typeface="+mn-lt"/>
                <a:ea typeface="Times" charset="0"/>
              </a:rPr>
              <a:t>Mayborn</a:t>
            </a:r>
            <a:r>
              <a:rPr lang="en-US" spc="-100" dirty="0">
                <a:solidFill>
                  <a:srgbClr val="000000"/>
                </a:solidFill>
                <a:latin typeface="+mn-lt"/>
                <a:ea typeface="Times" charset="0"/>
              </a:rPr>
              <a:t> Museum </a:t>
            </a:r>
            <a:r>
              <a:rPr lang="en-US" spc="-100" dirty="0" smtClean="0">
                <a:solidFill>
                  <a:srgbClr val="000000"/>
                </a:solidFill>
                <a:latin typeface="+mn-lt"/>
                <a:ea typeface="Times" charset="0"/>
              </a:rPr>
              <a:t>Complex  </a:t>
            </a:r>
            <a:r>
              <a:rPr lang="en-US" spc="-100" dirty="0">
                <a:solidFill>
                  <a:srgbClr val="000000"/>
                </a:solidFill>
                <a:latin typeface="+mn-lt"/>
                <a:ea typeface="Times" charset="0"/>
              </a:rPr>
              <a:t>∙</a:t>
            </a:r>
            <a:r>
              <a:rPr lang="en-US" spc="-100" dirty="0" smtClean="0">
                <a:solidFill>
                  <a:srgbClr val="000000"/>
                </a:solidFill>
                <a:latin typeface="+mn-lt"/>
                <a:ea typeface="Times" charset="0"/>
              </a:rPr>
              <a:t>  McLennan </a:t>
            </a:r>
            <a:r>
              <a:rPr lang="en-US" spc="-100" dirty="0">
                <a:solidFill>
                  <a:srgbClr val="000000"/>
                </a:solidFill>
                <a:latin typeface="+mn-lt"/>
                <a:ea typeface="Times" charset="0"/>
              </a:rPr>
              <a:t>Community </a:t>
            </a:r>
            <a:r>
              <a:rPr lang="en-US" spc="-100" dirty="0" smtClean="0">
                <a:solidFill>
                  <a:srgbClr val="000000"/>
                </a:solidFill>
                <a:latin typeface="+mn-lt"/>
                <a:ea typeface="Times" charset="0"/>
              </a:rPr>
              <a:t>College Performing &amp; Visual Arts  ∙  Mission </a:t>
            </a:r>
            <a:r>
              <a:rPr lang="en-US" spc="-100" dirty="0">
                <a:solidFill>
                  <a:srgbClr val="000000"/>
                </a:solidFill>
                <a:latin typeface="+mn-lt"/>
                <a:ea typeface="Times" charset="0"/>
              </a:rPr>
              <a:t>Waco Mission </a:t>
            </a:r>
            <a:r>
              <a:rPr lang="en-US" spc="-100" dirty="0" smtClean="0">
                <a:solidFill>
                  <a:srgbClr val="000000"/>
                </a:solidFill>
                <a:latin typeface="+mn-lt"/>
                <a:ea typeface="Times" charset="0"/>
              </a:rPr>
              <a:t>World Jubilee Theatre  </a:t>
            </a:r>
            <a:r>
              <a:rPr lang="en-US" spc="-100" dirty="0">
                <a:solidFill>
                  <a:srgbClr val="000000"/>
                </a:solidFill>
                <a:latin typeface="+mn-lt"/>
                <a:ea typeface="Times" charset="0"/>
              </a:rPr>
              <a:t>∙</a:t>
            </a:r>
            <a:r>
              <a:rPr lang="en-US" spc="-100" dirty="0" smtClean="0">
                <a:solidFill>
                  <a:srgbClr val="000000"/>
                </a:solidFill>
                <a:latin typeface="+mn-lt"/>
                <a:ea typeface="Times" charset="0"/>
              </a:rPr>
              <a:t>  Out </a:t>
            </a:r>
            <a:r>
              <a:rPr lang="en-US" spc="-100" dirty="0">
                <a:solidFill>
                  <a:srgbClr val="000000"/>
                </a:solidFill>
                <a:latin typeface="+mn-lt"/>
                <a:ea typeface="Times" charset="0"/>
              </a:rPr>
              <a:t>On A Limb  Dance </a:t>
            </a:r>
            <a:r>
              <a:rPr lang="en-US" spc="-100" dirty="0" smtClean="0">
                <a:solidFill>
                  <a:srgbClr val="000000"/>
                </a:solidFill>
                <a:latin typeface="+mn-lt"/>
                <a:ea typeface="Times" charset="0"/>
              </a:rPr>
              <a:t>Company  ∙  </a:t>
            </a:r>
            <a:r>
              <a:rPr lang="en-US" spc="-100" dirty="0">
                <a:solidFill>
                  <a:srgbClr val="000000"/>
                </a:solidFill>
                <a:latin typeface="+mn-lt"/>
                <a:ea typeface="Times" charset="0"/>
              </a:rPr>
              <a:t>Restoration </a:t>
            </a:r>
            <a:r>
              <a:rPr lang="en-US" spc="-100" dirty="0" smtClean="0">
                <a:solidFill>
                  <a:srgbClr val="000000"/>
                </a:solidFill>
                <a:latin typeface="+mn-lt"/>
                <a:ea typeface="Times" charset="0"/>
              </a:rPr>
              <a:t>Haven’s Miriam’s Army Dance  ∙  Texas </a:t>
            </a:r>
            <a:r>
              <a:rPr lang="en-US" spc="-100" dirty="0">
                <a:solidFill>
                  <a:srgbClr val="000000"/>
                </a:solidFill>
                <a:latin typeface="+mn-lt"/>
                <a:ea typeface="Times" charset="0"/>
              </a:rPr>
              <a:t>Ranger Hall of Fame and </a:t>
            </a:r>
            <a:r>
              <a:rPr lang="en-US" spc="-100" dirty="0" smtClean="0">
                <a:solidFill>
                  <a:srgbClr val="000000"/>
                </a:solidFill>
                <a:latin typeface="+mn-lt"/>
                <a:ea typeface="Times" charset="0"/>
              </a:rPr>
              <a:t>Museum  ∙  Greater Waco </a:t>
            </a:r>
            <a:r>
              <a:rPr lang="en-US" spc="-100" dirty="0">
                <a:solidFill>
                  <a:srgbClr val="000000"/>
                </a:solidFill>
                <a:latin typeface="+mn-lt"/>
                <a:ea typeface="Times" charset="0"/>
              </a:rPr>
              <a:t>Chamber of </a:t>
            </a:r>
            <a:r>
              <a:rPr lang="en-US" spc="-100" dirty="0" smtClean="0">
                <a:solidFill>
                  <a:srgbClr val="000000"/>
                </a:solidFill>
                <a:latin typeface="+mn-lt"/>
                <a:ea typeface="Times" charset="0"/>
              </a:rPr>
              <a:t>Commerce Events  </a:t>
            </a:r>
            <a:r>
              <a:rPr lang="en-US" spc="-100" dirty="0">
                <a:solidFill>
                  <a:srgbClr val="000000"/>
                </a:solidFill>
                <a:latin typeface="+mn-lt"/>
                <a:ea typeface="Times" charset="0"/>
              </a:rPr>
              <a:t>∙</a:t>
            </a:r>
            <a:r>
              <a:rPr lang="en-US" spc="-100" dirty="0" smtClean="0">
                <a:solidFill>
                  <a:srgbClr val="000000"/>
                </a:solidFill>
                <a:latin typeface="+mn-lt"/>
                <a:ea typeface="Times" charset="0"/>
              </a:rPr>
              <a:t>  Waco </a:t>
            </a:r>
            <a:r>
              <a:rPr lang="en-US" spc="-100" dirty="0">
                <a:solidFill>
                  <a:srgbClr val="000000"/>
                </a:solidFill>
                <a:latin typeface="+mn-lt"/>
                <a:ea typeface="Times" charset="0"/>
              </a:rPr>
              <a:t>Children's </a:t>
            </a:r>
            <a:r>
              <a:rPr lang="en-US" spc="-100" dirty="0" smtClean="0">
                <a:solidFill>
                  <a:srgbClr val="000000"/>
                </a:solidFill>
                <a:latin typeface="+mn-lt"/>
                <a:ea typeface="Times" charset="0"/>
              </a:rPr>
              <a:t>Theatre  </a:t>
            </a:r>
            <a:r>
              <a:rPr lang="en-US" spc="-100" dirty="0">
                <a:solidFill>
                  <a:srgbClr val="000000"/>
                </a:solidFill>
                <a:latin typeface="+mn-lt"/>
                <a:ea typeface="Times" charset="0"/>
              </a:rPr>
              <a:t>∙</a:t>
            </a:r>
            <a:r>
              <a:rPr lang="en-US" spc="-100" dirty="0" smtClean="0">
                <a:solidFill>
                  <a:srgbClr val="000000"/>
                </a:solidFill>
                <a:latin typeface="+mn-lt"/>
                <a:ea typeface="Times" charset="0"/>
              </a:rPr>
              <a:t>  Waco </a:t>
            </a:r>
            <a:r>
              <a:rPr lang="en-US" spc="-100" dirty="0">
                <a:solidFill>
                  <a:srgbClr val="000000"/>
                </a:solidFill>
                <a:latin typeface="+mn-lt"/>
                <a:ea typeface="Times" charset="0"/>
              </a:rPr>
              <a:t>Civic </a:t>
            </a:r>
            <a:r>
              <a:rPr lang="en-US" spc="-100" dirty="0" smtClean="0">
                <a:solidFill>
                  <a:srgbClr val="000000"/>
                </a:solidFill>
                <a:latin typeface="+mn-lt"/>
                <a:ea typeface="Times" charset="0"/>
              </a:rPr>
              <a:t>Theatre  ∙  </a:t>
            </a:r>
            <a:r>
              <a:rPr lang="en-US" spc="-100" dirty="0">
                <a:solidFill>
                  <a:srgbClr val="000000"/>
                </a:solidFill>
                <a:latin typeface="+mn-lt"/>
                <a:ea typeface="Times" charset="0"/>
              </a:rPr>
              <a:t>Waco Community </a:t>
            </a:r>
            <a:r>
              <a:rPr lang="en-US" spc="-100" dirty="0" smtClean="0">
                <a:solidFill>
                  <a:srgbClr val="000000"/>
                </a:solidFill>
                <a:latin typeface="+mn-lt"/>
                <a:ea typeface="Times" charset="0"/>
              </a:rPr>
              <a:t>Band  </a:t>
            </a:r>
            <a:r>
              <a:rPr lang="en-US" spc="-100" dirty="0">
                <a:solidFill>
                  <a:srgbClr val="000000"/>
                </a:solidFill>
                <a:latin typeface="+mn-lt"/>
                <a:ea typeface="Times" charset="0"/>
              </a:rPr>
              <a:t>∙</a:t>
            </a:r>
            <a:r>
              <a:rPr lang="en-US" spc="-100" dirty="0" smtClean="0">
                <a:solidFill>
                  <a:srgbClr val="000000"/>
                </a:solidFill>
                <a:latin typeface="+mn-lt"/>
                <a:ea typeface="Times" charset="0"/>
              </a:rPr>
              <a:t>  Waco </a:t>
            </a:r>
            <a:r>
              <a:rPr lang="en-US" spc="-100" dirty="0">
                <a:solidFill>
                  <a:srgbClr val="000000"/>
                </a:solidFill>
                <a:latin typeface="+mn-lt"/>
                <a:ea typeface="Times" charset="0"/>
              </a:rPr>
              <a:t>Cultural Arts Fest dba Cultural Arts of </a:t>
            </a:r>
            <a:r>
              <a:rPr lang="en-US" spc="-100" dirty="0" smtClean="0">
                <a:solidFill>
                  <a:srgbClr val="000000"/>
                </a:solidFill>
                <a:latin typeface="+mn-lt"/>
                <a:ea typeface="Times" charset="0"/>
              </a:rPr>
              <a:t>Waco  </a:t>
            </a:r>
            <a:r>
              <a:rPr lang="en-US" spc="-100" dirty="0">
                <a:solidFill>
                  <a:srgbClr val="000000"/>
                </a:solidFill>
                <a:latin typeface="+mn-lt"/>
                <a:ea typeface="Times" charset="0"/>
              </a:rPr>
              <a:t>∙</a:t>
            </a:r>
            <a:r>
              <a:rPr lang="en-US" spc="-100" dirty="0" smtClean="0">
                <a:solidFill>
                  <a:srgbClr val="000000"/>
                </a:solidFill>
                <a:latin typeface="+mn-lt"/>
                <a:ea typeface="Times" charset="0"/>
              </a:rPr>
              <a:t>  Waco Hippodrome Performances  ∙  Waco </a:t>
            </a:r>
            <a:r>
              <a:rPr lang="en-US" spc="-100" dirty="0">
                <a:solidFill>
                  <a:srgbClr val="000000"/>
                </a:solidFill>
                <a:latin typeface="+mn-lt"/>
                <a:ea typeface="Times" charset="0"/>
              </a:rPr>
              <a:t>Mammoth National </a:t>
            </a:r>
            <a:r>
              <a:rPr lang="en-US" spc="-100" dirty="0" smtClean="0">
                <a:solidFill>
                  <a:srgbClr val="000000"/>
                </a:solidFill>
                <a:latin typeface="+mn-lt"/>
                <a:ea typeface="Times" charset="0"/>
              </a:rPr>
              <a:t>Monument  ∙  Waco </a:t>
            </a:r>
            <a:r>
              <a:rPr lang="en-US" spc="-100" dirty="0">
                <a:solidFill>
                  <a:srgbClr val="000000"/>
                </a:solidFill>
                <a:latin typeface="+mn-lt"/>
                <a:ea typeface="Times" charset="0"/>
              </a:rPr>
              <a:t>Poets </a:t>
            </a:r>
            <a:r>
              <a:rPr lang="en-US" spc="-100" dirty="0" smtClean="0">
                <a:solidFill>
                  <a:srgbClr val="000000"/>
                </a:solidFill>
                <a:latin typeface="+mn-lt"/>
                <a:ea typeface="Times" charset="0"/>
              </a:rPr>
              <a:t>Society  ∙  Waco </a:t>
            </a:r>
            <a:r>
              <a:rPr lang="en-US" spc="-100" dirty="0">
                <a:solidFill>
                  <a:srgbClr val="000000"/>
                </a:solidFill>
                <a:latin typeface="+mn-lt"/>
                <a:ea typeface="Times" charset="0"/>
              </a:rPr>
              <a:t>Symphony </a:t>
            </a:r>
            <a:r>
              <a:rPr lang="en-US" spc="-100" dirty="0" smtClean="0">
                <a:solidFill>
                  <a:srgbClr val="000000"/>
                </a:solidFill>
                <a:latin typeface="+mn-lt"/>
                <a:ea typeface="Times" charset="0"/>
              </a:rPr>
              <a:t>Association  ∙  Youth </a:t>
            </a:r>
            <a:r>
              <a:rPr lang="en-US" spc="-100" dirty="0">
                <a:solidFill>
                  <a:srgbClr val="000000"/>
                </a:solidFill>
                <a:latin typeface="+mn-lt"/>
                <a:ea typeface="Times" charset="0"/>
              </a:rPr>
              <a:t>Chorus Of Central Texas.</a:t>
            </a:r>
            <a:endParaRPr lang="en-US" spc="-100" dirty="0">
              <a:solidFill>
                <a:srgbClr val="000000"/>
              </a:solidFill>
              <a:effectLst/>
              <a:latin typeface="+mn-lt"/>
              <a:ea typeface="Times" charset="0"/>
            </a:endParaRPr>
          </a:p>
        </p:txBody>
      </p:sp>
    </p:spTree>
    <p:extLst>
      <p:ext uri="{BB962C8B-B14F-4D97-AF65-F5344CB8AC3E}">
        <p14:creationId xmlns:p14="http://schemas.microsoft.com/office/powerpoint/2010/main" val="2493319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60704" y="1261872"/>
            <a:ext cx="6821424" cy="646331"/>
          </a:xfrm>
          <a:prstGeom prst="rect">
            <a:avLst/>
          </a:prstGeom>
          <a:noFill/>
        </p:spPr>
        <p:txBody>
          <a:bodyPr wrap="square" rtlCol="0">
            <a:spAutoFit/>
          </a:bodyPr>
          <a:lstStyle/>
          <a:p>
            <a:pPr algn="ctr"/>
            <a:r>
              <a:rPr lang="en-US" sz="3600" b="1" dirty="0" smtClean="0"/>
              <a:t>What do these numbers tell us?</a:t>
            </a:r>
            <a:endParaRPr lang="en-US" sz="3600" b="1" dirty="0"/>
          </a:p>
        </p:txBody>
      </p:sp>
      <p:sp>
        <p:nvSpPr>
          <p:cNvPr id="2" name="TextBox 1"/>
          <p:cNvSpPr txBox="1"/>
          <p:nvPr/>
        </p:nvSpPr>
        <p:spPr>
          <a:xfrm>
            <a:off x="585216" y="2109371"/>
            <a:ext cx="8247888" cy="4154984"/>
          </a:xfrm>
          <a:prstGeom prst="rect">
            <a:avLst/>
          </a:prstGeom>
          <a:noFill/>
        </p:spPr>
        <p:txBody>
          <a:bodyPr wrap="square" rtlCol="0">
            <a:spAutoFit/>
          </a:bodyPr>
          <a:lstStyle/>
          <a:p>
            <a:pPr marL="342900" indent="-342900">
              <a:buFont typeface="Arial" charset="0"/>
              <a:buChar char="•"/>
            </a:pPr>
            <a:r>
              <a:rPr lang="en-US" sz="2400" dirty="0">
                <a:latin typeface="+mn-lt"/>
              </a:rPr>
              <a:t>E</a:t>
            </a:r>
            <a:r>
              <a:rPr lang="en-US" sz="2400" dirty="0" smtClean="0">
                <a:latin typeface="+mn-lt"/>
              </a:rPr>
              <a:t>xpenditure of non-profit arts &amp; cultural organizations (2015). 29 organizations completed “organizational survey”</a:t>
            </a:r>
          </a:p>
          <a:p>
            <a:pPr marL="342900" indent="-342900">
              <a:buFont typeface="Arial" charset="0"/>
              <a:buChar char="•"/>
            </a:pPr>
            <a:endParaRPr lang="en-US" sz="2400" dirty="0" smtClean="0">
              <a:latin typeface="+mn-lt"/>
            </a:endParaRPr>
          </a:p>
          <a:p>
            <a:pPr marL="342900" indent="-342900">
              <a:buFont typeface="Arial" charset="0"/>
              <a:buChar char="•"/>
            </a:pPr>
            <a:r>
              <a:rPr lang="en-US" sz="2400" dirty="0">
                <a:latin typeface="+mn-lt"/>
              </a:rPr>
              <a:t>W</a:t>
            </a:r>
            <a:r>
              <a:rPr lang="en-US" sz="2400" dirty="0" smtClean="0">
                <a:latin typeface="+mn-lt"/>
              </a:rPr>
              <a:t>hat people at venues and events wrote (2016) 1,164 surveys</a:t>
            </a:r>
          </a:p>
          <a:p>
            <a:pPr marL="342900" indent="-342900">
              <a:buFont typeface="Arial" charset="0"/>
              <a:buChar char="•"/>
            </a:pPr>
            <a:endParaRPr lang="en-US" sz="2400" dirty="0">
              <a:latin typeface="+mn-lt"/>
            </a:endParaRPr>
          </a:p>
          <a:p>
            <a:pPr marL="342900" indent="-342900">
              <a:buFont typeface="Arial" charset="0"/>
              <a:buChar char="•"/>
            </a:pPr>
            <a:r>
              <a:rPr lang="en-US" sz="2400" dirty="0"/>
              <a:t>Economic impact of non-profit arts &amp; cultural sector 	</a:t>
            </a:r>
            <a:r>
              <a:rPr lang="mr-IN" sz="2400" dirty="0"/>
              <a:t>–</a:t>
            </a:r>
            <a:r>
              <a:rPr lang="en-US" sz="2400" dirty="0"/>
              <a:t> nationally &amp; locally</a:t>
            </a:r>
          </a:p>
          <a:p>
            <a:pPr marL="342900" indent="-342900">
              <a:buFont typeface="Arial" charset="0"/>
              <a:buChar char="•"/>
            </a:pPr>
            <a:endParaRPr lang="en-US" sz="2400" dirty="0"/>
          </a:p>
          <a:p>
            <a:pPr marL="342900" indent="-342900">
              <a:buFont typeface="Arial" charset="0"/>
              <a:buChar char="•"/>
            </a:pPr>
            <a:r>
              <a:rPr lang="en-US" sz="2400" dirty="0"/>
              <a:t>How our community compares to </a:t>
            </a:r>
            <a:r>
              <a:rPr lang="en-US" sz="2400" dirty="0" smtClean="0"/>
              <a:t>others</a:t>
            </a:r>
          </a:p>
          <a:p>
            <a:pPr marL="342900" indent="-342900">
              <a:buFont typeface="Arial" charset="0"/>
              <a:buChar char="•"/>
            </a:pPr>
            <a:endParaRPr lang="en-US" sz="2400" dirty="0">
              <a:latin typeface="+mn-lt"/>
            </a:endParaRPr>
          </a:p>
          <a:p>
            <a:pPr marL="342900" indent="-342900">
              <a:buFont typeface="Arial" charset="0"/>
              <a:buChar char="•"/>
            </a:pPr>
            <a:r>
              <a:rPr lang="en-US" sz="2400" dirty="0" smtClean="0">
                <a:latin typeface="+mn-lt"/>
              </a:rPr>
              <a:t>What we do really well and where key opportunities are</a:t>
            </a:r>
          </a:p>
        </p:txBody>
      </p:sp>
    </p:spTree>
    <p:extLst>
      <p:ext uri="{BB962C8B-B14F-4D97-AF65-F5344CB8AC3E}">
        <p14:creationId xmlns:p14="http://schemas.microsoft.com/office/powerpoint/2010/main" val="668678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le 2"/>
          <p:cNvSpPr>
            <a:spLocks noGrp="1"/>
          </p:cNvSpPr>
          <p:nvPr>
            <p:ph type="ctrTitle"/>
          </p:nvPr>
        </p:nvSpPr>
        <p:spPr bwMode="auto">
          <a:xfrm>
            <a:off x="-23853" y="2016614"/>
            <a:ext cx="9144000" cy="8683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dirty="0" smtClean="0">
                <a:solidFill>
                  <a:srgbClr val="000099"/>
                </a:solidFill>
                <a:latin typeface="Arial" panose="020B0604020202020204" pitchFamily="34" charset="0"/>
                <a:ea typeface="+mn-ea"/>
                <a:cs typeface="Arial" panose="020B0604020202020204" pitchFamily="34" charset="0"/>
              </a:rPr>
              <a:t>National Impact, $166.3 billion (</a:t>
            </a:r>
            <a:r>
              <a:rPr lang="en-US" altLang="en-US" dirty="0">
                <a:solidFill>
                  <a:srgbClr val="000099"/>
                </a:solidFill>
                <a:latin typeface="Arial" panose="020B0604020202020204" pitchFamily="34" charset="0"/>
                <a:ea typeface="+mn-ea"/>
                <a:cs typeface="Arial" panose="020B0604020202020204" pitchFamily="34" charset="0"/>
              </a:rPr>
              <a:t>2015)</a:t>
            </a:r>
          </a:p>
        </p:txBody>
      </p:sp>
      <p:graphicFrame>
        <p:nvGraphicFramePr>
          <p:cNvPr id="6" name="Object 2"/>
          <p:cNvGraphicFramePr>
            <a:graphicFrameLocks noChangeAspect="1"/>
          </p:cNvGraphicFramePr>
          <p:nvPr>
            <p:extLst>
              <p:ext uri="{D42A27DB-BD31-4B8C-83A1-F6EECF244321}">
                <p14:modId xmlns:p14="http://schemas.microsoft.com/office/powerpoint/2010/main" val="1127965160"/>
              </p:ext>
            </p:extLst>
          </p:nvPr>
        </p:nvGraphicFramePr>
        <p:xfrm>
          <a:off x="0" y="2972440"/>
          <a:ext cx="9114020" cy="33551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824711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le 2"/>
          <p:cNvSpPr>
            <a:spLocks noGrp="1"/>
          </p:cNvSpPr>
          <p:nvPr>
            <p:ph type="ctrTitle"/>
          </p:nvPr>
        </p:nvSpPr>
        <p:spPr bwMode="auto">
          <a:xfrm>
            <a:off x="-23853" y="2016614"/>
            <a:ext cx="9144000" cy="8683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dirty="0" smtClean="0">
                <a:solidFill>
                  <a:srgbClr val="000099"/>
                </a:solidFill>
                <a:latin typeface="Arial" panose="020B0604020202020204" pitchFamily="34" charset="0"/>
                <a:ea typeface="+mn-ea"/>
                <a:cs typeface="Arial" panose="020B0604020202020204" pitchFamily="34" charset="0"/>
              </a:rPr>
              <a:t>Waco, $63.7 million</a:t>
            </a:r>
            <a:endParaRPr lang="en-US" altLang="en-US" dirty="0">
              <a:solidFill>
                <a:srgbClr val="000099"/>
              </a:solidFill>
              <a:latin typeface="Arial" panose="020B0604020202020204" pitchFamily="34" charset="0"/>
              <a:ea typeface="+mn-ea"/>
              <a:cs typeface="Arial" panose="020B0604020202020204" pitchFamily="34" charset="0"/>
            </a:endParaRPr>
          </a:p>
        </p:txBody>
      </p:sp>
      <p:graphicFrame>
        <p:nvGraphicFramePr>
          <p:cNvPr id="8" name="Chart 7"/>
          <p:cNvGraphicFramePr/>
          <p:nvPr>
            <p:extLst>
              <p:ext uri="{D42A27DB-BD31-4B8C-83A1-F6EECF244321}">
                <p14:modId xmlns:p14="http://schemas.microsoft.com/office/powerpoint/2010/main" val="1047757327"/>
              </p:ext>
            </p:extLst>
          </p:nvPr>
        </p:nvGraphicFramePr>
        <p:xfrm>
          <a:off x="2655847" y="2884976"/>
          <a:ext cx="3784600" cy="274955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1138335" y="3487169"/>
            <a:ext cx="1936043" cy="830997"/>
          </a:xfrm>
          <a:prstGeom prst="rect">
            <a:avLst/>
          </a:prstGeom>
          <a:noFill/>
        </p:spPr>
        <p:txBody>
          <a:bodyPr wrap="none" rtlCol="0">
            <a:spAutoFit/>
          </a:bodyPr>
          <a:lstStyle/>
          <a:p>
            <a:r>
              <a:rPr lang="en-US" sz="2400" b="1" dirty="0" smtClean="0"/>
              <a:t>Organizations</a:t>
            </a:r>
          </a:p>
          <a:p>
            <a:r>
              <a:rPr lang="en-US" sz="2400" b="1" dirty="0" smtClean="0"/>
              <a:t>$31.4 million</a:t>
            </a:r>
            <a:endParaRPr lang="en-US" sz="2400" b="1" dirty="0"/>
          </a:p>
        </p:txBody>
      </p:sp>
      <p:sp>
        <p:nvSpPr>
          <p:cNvPr id="5" name="TextBox 4"/>
          <p:cNvSpPr txBox="1"/>
          <p:nvPr/>
        </p:nvSpPr>
        <p:spPr>
          <a:xfrm>
            <a:off x="5941331" y="3902668"/>
            <a:ext cx="1838965" cy="830997"/>
          </a:xfrm>
          <a:prstGeom prst="rect">
            <a:avLst/>
          </a:prstGeom>
          <a:noFill/>
        </p:spPr>
        <p:txBody>
          <a:bodyPr wrap="none" rtlCol="0">
            <a:spAutoFit/>
          </a:bodyPr>
          <a:lstStyle/>
          <a:p>
            <a:r>
              <a:rPr lang="en-US" sz="2400" b="1" dirty="0" smtClean="0"/>
              <a:t>Audiences</a:t>
            </a:r>
          </a:p>
          <a:p>
            <a:r>
              <a:rPr lang="en-US" sz="2400" b="1" dirty="0" smtClean="0"/>
              <a:t>$32.3 million</a:t>
            </a:r>
            <a:endParaRPr lang="en-US" sz="2400" b="1" dirty="0"/>
          </a:p>
        </p:txBody>
      </p:sp>
    </p:spTree>
    <p:extLst>
      <p:ext uri="{BB962C8B-B14F-4D97-AF65-F5344CB8AC3E}">
        <p14:creationId xmlns:p14="http://schemas.microsoft.com/office/powerpoint/2010/main" val="10953282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le 2"/>
          <p:cNvSpPr>
            <a:spLocks noGrp="1"/>
          </p:cNvSpPr>
          <p:nvPr>
            <p:ph type="ctrTitle"/>
          </p:nvPr>
        </p:nvSpPr>
        <p:spPr bwMode="auto">
          <a:xfrm>
            <a:off x="0" y="2016614"/>
            <a:ext cx="9144000" cy="8683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dirty="0">
                <a:latin typeface="Arial" panose="020B0604020202020204" pitchFamily="34" charset="0"/>
                <a:ea typeface="TradeGothic Bold"/>
              </a:rPr>
              <a:t>Jobs Supported (FTE)</a:t>
            </a:r>
            <a:endParaRPr lang="en-US" altLang="en-US" sz="3600" dirty="0">
              <a:latin typeface="Arial" panose="020B0604020202020204" pitchFamily="34" charset="0"/>
              <a:ea typeface="TradeGothic Bold"/>
            </a:endParaRPr>
          </a:p>
        </p:txBody>
      </p:sp>
      <p:sp>
        <p:nvSpPr>
          <p:cNvPr id="4" name="Subtitle 3"/>
          <p:cNvSpPr>
            <a:spLocks noGrp="1"/>
          </p:cNvSpPr>
          <p:nvPr>
            <p:ph type="subTitle" idx="1"/>
          </p:nvPr>
        </p:nvSpPr>
        <p:spPr>
          <a:xfrm>
            <a:off x="0" y="3320280"/>
            <a:ext cx="9144000" cy="1752600"/>
          </a:xfrm>
        </p:spPr>
        <p:txBody>
          <a:bodyPr/>
          <a:lstStyle/>
          <a:p>
            <a:pPr lvl="0" fontAlgn="auto">
              <a:spcBef>
                <a:spcPts val="0"/>
              </a:spcBef>
              <a:spcAft>
                <a:spcPts val="0"/>
              </a:spcAft>
            </a:pPr>
            <a:r>
              <a:rPr lang="en-US" sz="8000" b="1" i="0" dirty="0" smtClean="0">
                <a:solidFill>
                  <a:srgbClr val="000099"/>
                </a:solidFill>
                <a:latin typeface="Calibri" panose="020F0502020204030204"/>
                <a:cs typeface="+mn-cs"/>
              </a:rPr>
              <a:t>2,184</a:t>
            </a:r>
            <a:endParaRPr lang="en-US" sz="2800" dirty="0"/>
          </a:p>
        </p:txBody>
      </p:sp>
    </p:spTree>
    <p:extLst>
      <p:ext uri="{BB962C8B-B14F-4D97-AF65-F5344CB8AC3E}">
        <p14:creationId xmlns:p14="http://schemas.microsoft.com/office/powerpoint/2010/main" val="4020412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le 2"/>
          <p:cNvSpPr>
            <a:spLocks noGrp="1"/>
          </p:cNvSpPr>
          <p:nvPr>
            <p:ph type="ctrTitle"/>
          </p:nvPr>
        </p:nvSpPr>
        <p:spPr bwMode="auto">
          <a:xfrm>
            <a:off x="0" y="2016614"/>
            <a:ext cx="9144000" cy="8683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dirty="0">
                <a:latin typeface="Arial" panose="020B0604020202020204" pitchFamily="34" charset="0"/>
                <a:ea typeface="TradeGothic Bold"/>
              </a:rPr>
              <a:t>State &amp; Local Government Revenue</a:t>
            </a:r>
            <a:endParaRPr lang="en-US" altLang="en-US" sz="3600" dirty="0">
              <a:latin typeface="Arial" panose="020B0604020202020204" pitchFamily="34" charset="0"/>
              <a:ea typeface="TradeGothic Bold"/>
            </a:endParaRPr>
          </a:p>
        </p:txBody>
      </p:sp>
      <p:sp>
        <p:nvSpPr>
          <p:cNvPr id="4" name="Subtitle 3"/>
          <p:cNvSpPr>
            <a:spLocks noGrp="1"/>
          </p:cNvSpPr>
          <p:nvPr>
            <p:ph type="subTitle" idx="1"/>
          </p:nvPr>
        </p:nvSpPr>
        <p:spPr>
          <a:xfrm>
            <a:off x="0" y="3364670"/>
            <a:ext cx="9144000" cy="1752600"/>
          </a:xfrm>
        </p:spPr>
        <p:txBody>
          <a:bodyPr/>
          <a:lstStyle/>
          <a:p>
            <a:pPr lvl="0" fontAlgn="auto">
              <a:spcBef>
                <a:spcPts val="0"/>
              </a:spcBef>
              <a:spcAft>
                <a:spcPts val="0"/>
              </a:spcAft>
            </a:pPr>
            <a:r>
              <a:rPr lang="en-US" sz="8000" b="1" i="0" dirty="0" smtClean="0">
                <a:solidFill>
                  <a:srgbClr val="000099"/>
                </a:solidFill>
                <a:latin typeface="Calibri" panose="020F0502020204030204"/>
                <a:cs typeface="+mn-cs"/>
              </a:rPr>
              <a:t>$7.4 million</a:t>
            </a:r>
            <a:endParaRPr lang="en-US" sz="2800" dirty="0"/>
          </a:p>
        </p:txBody>
      </p:sp>
    </p:spTree>
    <p:extLst>
      <p:ext uri="{BB962C8B-B14F-4D97-AF65-F5344CB8AC3E}">
        <p14:creationId xmlns:p14="http://schemas.microsoft.com/office/powerpoint/2010/main" val="36052488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le 2"/>
          <p:cNvSpPr>
            <a:spLocks noGrp="1"/>
          </p:cNvSpPr>
          <p:nvPr>
            <p:ph type="ctrTitle"/>
          </p:nvPr>
        </p:nvSpPr>
        <p:spPr bwMode="auto">
          <a:xfrm>
            <a:off x="11220" y="1540154"/>
            <a:ext cx="9144000" cy="116572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dirty="0" smtClean="0">
                <a:latin typeface="Arial" panose="020B0604020202020204" pitchFamily="34" charset="0"/>
                <a:ea typeface="TradeGothic Bold"/>
              </a:rPr>
              <a:t>Attendees in Waco </a:t>
            </a:r>
            <a:r>
              <a:rPr lang="en-US" altLang="en-US" sz="3200" dirty="0">
                <a:latin typeface="Arial" panose="020B0604020202020204" pitchFamily="34" charset="0"/>
                <a:ea typeface="TradeGothic Bold"/>
              </a:rPr>
              <a:t>Spent </a:t>
            </a:r>
            <a:br>
              <a:rPr lang="en-US" altLang="en-US" sz="3200" dirty="0">
                <a:latin typeface="Arial" panose="020B0604020202020204" pitchFamily="34" charset="0"/>
                <a:ea typeface="TradeGothic Bold"/>
              </a:rPr>
            </a:br>
            <a:r>
              <a:rPr lang="en-US" altLang="en-US" sz="3200" dirty="0" smtClean="0">
                <a:latin typeface="Arial" panose="020B0604020202020204" pitchFamily="34" charset="0"/>
                <a:ea typeface="TradeGothic Bold"/>
              </a:rPr>
              <a:t>$24.74 </a:t>
            </a:r>
            <a:r>
              <a:rPr lang="en-US" altLang="en-US" sz="3200" dirty="0">
                <a:latin typeface="Arial" panose="020B0604020202020204" pitchFamily="34" charset="0"/>
                <a:ea typeface="TradeGothic Bold"/>
              </a:rPr>
              <a:t>Per Person, Per Event</a:t>
            </a:r>
            <a:endParaRPr lang="en-US" altLang="en-US" sz="3600" dirty="0">
              <a:latin typeface="Arial" panose="020B0604020202020204" pitchFamily="34" charset="0"/>
              <a:ea typeface="TradeGothic Bold"/>
            </a:endParaRPr>
          </a:p>
        </p:txBody>
      </p:sp>
      <p:graphicFrame>
        <p:nvGraphicFramePr>
          <p:cNvPr id="6" name="Chart 5">
            <a:extLst/>
          </p:cNvPr>
          <p:cNvGraphicFramePr>
            <a:graphicFrameLocks/>
          </p:cNvGraphicFramePr>
          <p:nvPr>
            <p:extLst>
              <p:ext uri="{D42A27DB-BD31-4B8C-83A1-F6EECF244321}">
                <p14:modId xmlns:p14="http://schemas.microsoft.com/office/powerpoint/2010/main" val="291489489"/>
              </p:ext>
            </p:extLst>
          </p:nvPr>
        </p:nvGraphicFramePr>
        <p:xfrm>
          <a:off x="0" y="2314100"/>
          <a:ext cx="9144000" cy="40431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77582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le 2"/>
          <p:cNvSpPr>
            <a:spLocks noGrp="1"/>
          </p:cNvSpPr>
          <p:nvPr>
            <p:ph type="ctrTitle"/>
          </p:nvPr>
        </p:nvSpPr>
        <p:spPr bwMode="auto">
          <a:xfrm>
            <a:off x="-14990" y="1830030"/>
            <a:ext cx="9144000" cy="8683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dirty="0" smtClean="0">
                <a:latin typeface="Arial" panose="020B0604020202020204" pitchFamily="34" charset="0"/>
                <a:ea typeface="TradeGothic Bold"/>
              </a:rPr>
              <a:t>Waco Audiences</a:t>
            </a:r>
            <a:r>
              <a:rPr lang="en-US" altLang="en-US" sz="3200" dirty="0">
                <a:latin typeface="Arial" panose="020B0604020202020204" pitchFamily="34" charset="0"/>
                <a:ea typeface="TradeGothic Bold"/>
              </a:rPr>
              <a:t>: Local vs. Non-Local</a:t>
            </a:r>
          </a:p>
        </p:txBody>
      </p:sp>
      <p:graphicFrame>
        <p:nvGraphicFramePr>
          <p:cNvPr id="7" name="Object 2"/>
          <p:cNvGraphicFramePr>
            <a:graphicFrameLocks noChangeAspect="1"/>
          </p:cNvGraphicFramePr>
          <p:nvPr>
            <p:extLst>
              <p:ext uri="{D42A27DB-BD31-4B8C-83A1-F6EECF244321}">
                <p14:modId xmlns:p14="http://schemas.microsoft.com/office/powerpoint/2010/main" val="788264023"/>
              </p:ext>
            </p:extLst>
          </p:nvPr>
        </p:nvGraphicFramePr>
        <p:xfrm>
          <a:off x="-122287" y="2698392"/>
          <a:ext cx="8905900" cy="3453270"/>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318391" y="5828496"/>
            <a:ext cx="8465222" cy="707886"/>
          </a:xfrm>
          <a:prstGeom prst="rect">
            <a:avLst/>
          </a:prstGeom>
        </p:spPr>
        <p:txBody>
          <a:bodyPr wrap="square">
            <a:spAutoFit/>
          </a:bodyPr>
          <a:lstStyle/>
          <a:p>
            <a:r>
              <a:rPr lang="en-US" sz="2000" b="1" dirty="0">
                <a:solidFill>
                  <a:srgbClr val="000000"/>
                </a:solidFill>
                <a:latin typeface="+mj-lt"/>
                <a:ea typeface="Times" charset="0"/>
              </a:rPr>
              <a:t>51.5 </a:t>
            </a:r>
            <a:r>
              <a:rPr lang="en-US" sz="2000" b="1" dirty="0" smtClean="0">
                <a:solidFill>
                  <a:srgbClr val="000000"/>
                </a:solidFill>
                <a:latin typeface="+mj-lt"/>
                <a:ea typeface="Times" charset="0"/>
              </a:rPr>
              <a:t>% of visitors </a:t>
            </a:r>
            <a:r>
              <a:rPr lang="en-US" sz="2000" b="1" dirty="0">
                <a:solidFill>
                  <a:srgbClr val="000000"/>
                </a:solidFill>
                <a:latin typeface="+mj-lt"/>
                <a:ea typeface="Times" charset="0"/>
              </a:rPr>
              <a:t>indicated that the primary purpose of their visit to the City of Waco was “specifically to attend this arts/cultural event</a:t>
            </a:r>
            <a:r>
              <a:rPr lang="en-US" sz="2000" dirty="0" smtClean="0">
                <a:solidFill>
                  <a:srgbClr val="000000"/>
                </a:solidFill>
                <a:latin typeface="+mj-lt"/>
                <a:ea typeface="Times" charset="0"/>
              </a:rPr>
              <a:t>.</a:t>
            </a:r>
            <a:r>
              <a:rPr lang="en-US" sz="2000" b="1" dirty="0" smtClean="0">
                <a:solidFill>
                  <a:srgbClr val="000000"/>
                </a:solidFill>
                <a:latin typeface="+mj-lt"/>
                <a:ea typeface="Times" charset="0"/>
              </a:rPr>
              <a:t>”</a:t>
            </a:r>
            <a:endParaRPr lang="en-US" sz="2000" dirty="0">
              <a:latin typeface="+mj-lt"/>
            </a:endParaRPr>
          </a:p>
        </p:txBody>
      </p:sp>
    </p:spTree>
    <p:extLst>
      <p:ext uri="{BB962C8B-B14F-4D97-AF65-F5344CB8AC3E}">
        <p14:creationId xmlns:p14="http://schemas.microsoft.com/office/powerpoint/2010/main" val="18952340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p:cNvSpPr>
            <a:spLocks noGrp="1"/>
          </p:cNvSpPr>
          <p:nvPr>
            <p:ph type="ctrTitle"/>
          </p:nvPr>
        </p:nvSpPr>
        <p:spPr bwMode="auto">
          <a:xfrm>
            <a:off x="-14990" y="1464053"/>
            <a:ext cx="9144000" cy="8683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dirty="0" smtClean="0">
                <a:latin typeface="Arial" panose="020B0604020202020204" pitchFamily="34" charset="0"/>
                <a:ea typeface="TradeGothic Bold"/>
              </a:rPr>
              <a:t>USA Event-Related </a:t>
            </a:r>
            <a:r>
              <a:rPr lang="en-US" altLang="en-US" sz="3200" dirty="0">
                <a:latin typeface="Arial" panose="020B0604020202020204" pitchFamily="34" charset="0"/>
                <a:ea typeface="TradeGothic Bold"/>
              </a:rPr>
              <a:t>Spending</a:t>
            </a:r>
            <a:br>
              <a:rPr lang="en-US" altLang="en-US" sz="3200" dirty="0">
                <a:latin typeface="Arial" panose="020B0604020202020204" pitchFamily="34" charset="0"/>
                <a:ea typeface="TradeGothic Bold"/>
              </a:rPr>
            </a:br>
            <a:r>
              <a:rPr lang="en-US" altLang="en-US" sz="3200" i="1" dirty="0">
                <a:latin typeface="Arial" panose="020B0604020202020204" pitchFamily="34" charset="0"/>
                <a:ea typeface="TradeGothic Bold"/>
              </a:rPr>
              <a:t>Local vs. Non-Local</a:t>
            </a:r>
          </a:p>
        </p:txBody>
      </p:sp>
      <p:graphicFrame>
        <p:nvGraphicFramePr>
          <p:cNvPr id="8" name="Chart 7">
            <a:extLst>
              <a:ext uri="{FF2B5EF4-FFF2-40B4-BE49-F238E27FC236}">
                <a16:creationId xmlns:a16="http://schemas.microsoft.com/office/drawing/2014/main" xmlns="" id="{977AB1FF-30F9-4C5C-9365-5F01126C8002}"/>
              </a:ext>
            </a:extLst>
          </p:cNvPr>
          <p:cNvGraphicFramePr>
            <a:graphicFrameLocks/>
          </p:cNvGraphicFramePr>
          <p:nvPr>
            <p:extLst>
              <p:ext uri="{D42A27DB-BD31-4B8C-83A1-F6EECF244321}">
                <p14:modId xmlns:p14="http://schemas.microsoft.com/office/powerpoint/2010/main" val="653642816"/>
              </p:ext>
            </p:extLst>
          </p:nvPr>
        </p:nvGraphicFramePr>
        <p:xfrm>
          <a:off x="2112850" y="2664765"/>
          <a:ext cx="4888319" cy="3011967"/>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angle 10"/>
          <p:cNvSpPr/>
          <p:nvPr/>
        </p:nvSpPr>
        <p:spPr>
          <a:xfrm>
            <a:off x="252734" y="5799465"/>
            <a:ext cx="9129010" cy="707886"/>
          </a:xfrm>
          <a:prstGeom prst="rect">
            <a:avLst/>
          </a:prstGeom>
        </p:spPr>
        <p:txBody>
          <a:bodyPr wrap="square">
            <a:spAutoFit/>
          </a:bodyPr>
          <a:lstStyle/>
          <a:p>
            <a:r>
              <a:rPr lang="en-US" sz="2000" b="1" dirty="0">
                <a:solidFill>
                  <a:srgbClr val="000000"/>
                </a:solidFill>
                <a:latin typeface="+mn-lt"/>
                <a:ea typeface="Times" charset="0"/>
              </a:rPr>
              <a:t>44.5 percent of </a:t>
            </a:r>
            <a:r>
              <a:rPr lang="en-US" sz="2000" b="1" dirty="0" smtClean="0">
                <a:solidFill>
                  <a:srgbClr val="000000"/>
                </a:solidFill>
                <a:latin typeface="+mn-lt"/>
                <a:ea typeface="Times" charset="0"/>
              </a:rPr>
              <a:t>local </a:t>
            </a:r>
            <a:r>
              <a:rPr lang="en-US" sz="2000" b="1" dirty="0">
                <a:solidFill>
                  <a:srgbClr val="000000"/>
                </a:solidFill>
                <a:latin typeface="+mn-lt"/>
                <a:ea typeface="Times" charset="0"/>
              </a:rPr>
              <a:t>attendees would have “traveled to a different community to attend a similar cultural event.”</a:t>
            </a:r>
            <a:r>
              <a:rPr lang="en-US" sz="2000" dirty="0">
                <a:latin typeface="+mn-lt"/>
              </a:rPr>
              <a:t> </a:t>
            </a:r>
          </a:p>
        </p:txBody>
      </p:sp>
    </p:spTree>
    <p:extLst>
      <p:ext uri="{BB962C8B-B14F-4D97-AF65-F5344CB8AC3E}">
        <p14:creationId xmlns:p14="http://schemas.microsoft.com/office/powerpoint/2010/main" val="2906362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p:cNvSpPr>
            <a:spLocks noGrp="1"/>
          </p:cNvSpPr>
          <p:nvPr>
            <p:ph type="ctrTitle"/>
          </p:nvPr>
        </p:nvSpPr>
        <p:spPr bwMode="auto">
          <a:xfrm>
            <a:off x="-14990" y="1464053"/>
            <a:ext cx="9144000" cy="8683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dirty="0">
                <a:latin typeface="Arial" panose="020B0604020202020204" pitchFamily="34" charset="0"/>
                <a:ea typeface="TradeGothic Bold"/>
              </a:rPr>
              <a:t>s</a:t>
            </a:r>
            <a:r>
              <a:rPr lang="en-US" altLang="en-US" sz="3200" dirty="0" smtClean="0">
                <a:latin typeface="Arial" panose="020B0604020202020204" pitchFamily="34" charset="0"/>
                <a:ea typeface="TradeGothic Bold"/>
              </a:rPr>
              <a:t>pending on meals</a:t>
            </a:r>
            <a:r>
              <a:rPr lang="en-US" altLang="en-US" sz="3200" dirty="0">
                <a:latin typeface="Arial" panose="020B0604020202020204" pitchFamily="34" charset="0"/>
                <a:ea typeface="TradeGothic Bold"/>
              </a:rPr>
              <a:t/>
            </a:r>
            <a:br>
              <a:rPr lang="en-US" altLang="en-US" sz="3200" dirty="0">
                <a:latin typeface="Arial" panose="020B0604020202020204" pitchFamily="34" charset="0"/>
                <a:ea typeface="TradeGothic Bold"/>
              </a:rPr>
            </a:br>
            <a:r>
              <a:rPr lang="en-US" altLang="en-US" sz="3200" i="1" dirty="0">
                <a:latin typeface="Arial" panose="020B0604020202020204" pitchFamily="34" charset="0"/>
                <a:ea typeface="TradeGothic Bold"/>
              </a:rPr>
              <a:t>Local vs. Non-Local</a:t>
            </a:r>
          </a:p>
        </p:txBody>
      </p:sp>
      <p:graphicFrame>
        <p:nvGraphicFramePr>
          <p:cNvPr id="11" name="Chart 10"/>
          <p:cNvGraphicFramePr/>
          <p:nvPr>
            <p:extLst>
              <p:ext uri="{D42A27DB-BD31-4B8C-83A1-F6EECF244321}">
                <p14:modId xmlns:p14="http://schemas.microsoft.com/office/powerpoint/2010/main" val="1395954107"/>
              </p:ext>
            </p:extLst>
          </p:nvPr>
        </p:nvGraphicFramePr>
        <p:xfrm>
          <a:off x="1374898" y="2551871"/>
          <a:ext cx="6364224" cy="41598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03426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1975104"/>
            <a:ext cx="7626096" cy="2092881"/>
          </a:xfrm>
          <a:prstGeom prst="rect">
            <a:avLst/>
          </a:prstGeom>
          <a:noFill/>
        </p:spPr>
        <p:txBody>
          <a:bodyPr wrap="square" rtlCol="0">
            <a:spAutoFit/>
          </a:bodyPr>
          <a:lstStyle/>
          <a:p>
            <a:pPr algn="ctr"/>
            <a:r>
              <a:rPr lang="en-US" sz="2800" dirty="0" smtClean="0"/>
              <a:t>20% of the non-local visitors had stayed overnight. Their average spend (excluding tickets)</a:t>
            </a:r>
          </a:p>
          <a:p>
            <a:pPr algn="ctr"/>
            <a:endParaRPr lang="en-US" sz="2800" b="1" dirty="0" smtClean="0"/>
          </a:p>
          <a:p>
            <a:pPr algn="ctr"/>
            <a:r>
              <a:rPr lang="en-US" sz="2800" b="1" dirty="0" smtClean="0"/>
              <a:t>$145.96</a:t>
            </a:r>
          </a:p>
          <a:p>
            <a:endParaRPr lang="en-US" dirty="0"/>
          </a:p>
        </p:txBody>
      </p:sp>
      <p:graphicFrame>
        <p:nvGraphicFramePr>
          <p:cNvPr id="3" name="Object 2"/>
          <p:cNvGraphicFramePr>
            <a:graphicFrameLocks noChangeAspect="1"/>
          </p:cNvGraphicFramePr>
          <p:nvPr>
            <p:extLst>
              <p:ext uri="{D42A27DB-BD31-4B8C-83A1-F6EECF244321}">
                <p14:modId xmlns:p14="http://schemas.microsoft.com/office/powerpoint/2010/main" val="968749516"/>
              </p:ext>
            </p:extLst>
          </p:nvPr>
        </p:nvGraphicFramePr>
        <p:xfrm>
          <a:off x="910017" y="3887112"/>
          <a:ext cx="6812891" cy="26417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06702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le 2"/>
          <p:cNvSpPr>
            <a:spLocks noGrp="1"/>
          </p:cNvSpPr>
          <p:nvPr>
            <p:ph type="ctrTitle"/>
          </p:nvPr>
        </p:nvSpPr>
        <p:spPr bwMode="auto">
          <a:xfrm>
            <a:off x="-1" y="1693234"/>
            <a:ext cx="9144000" cy="8683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dirty="0" smtClean="0">
                <a:latin typeface="Arial" panose="020B0604020202020204" pitchFamily="34" charset="0"/>
                <a:ea typeface="TradeGothic Bold"/>
              </a:rPr>
              <a:t>Participation by Income</a:t>
            </a:r>
            <a:endParaRPr lang="en-US" altLang="en-US" dirty="0">
              <a:latin typeface="Arial" panose="020B0604020202020204" pitchFamily="34" charset="0"/>
              <a:ea typeface="TradeGothic Bold"/>
            </a:endParaRPr>
          </a:p>
        </p:txBody>
      </p:sp>
      <p:sp>
        <p:nvSpPr>
          <p:cNvPr id="8" name="Rectangle 4"/>
          <p:cNvSpPr>
            <a:spLocks noChangeArrowheads="1"/>
          </p:cNvSpPr>
          <p:nvPr/>
        </p:nvSpPr>
        <p:spPr bwMode="auto">
          <a:xfrm>
            <a:off x="1906929" y="2913199"/>
            <a:ext cx="5330139" cy="2438400"/>
          </a:xfrm>
          <a:prstGeom prst="rect">
            <a:avLst/>
          </a:prstGeom>
          <a:noFill/>
          <a:ln w="9525">
            <a:noFill/>
            <a:miter lim="800000"/>
            <a:headEnd/>
            <a:tailEnd/>
          </a:ln>
          <a:effectLst/>
        </p:spPr>
        <p:txBody>
          <a:bodyPr/>
          <a:lstStyle/>
          <a:p>
            <a:pPr marL="342900" indent="-342900" eaLnBrk="1" hangingPunct="1">
              <a:buClr>
                <a:srgbClr val="A50021"/>
              </a:buClr>
            </a:pPr>
            <a:endParaRPr lang="en-US" sz="2800" b="1" dirty="0">
              <a:solidFill>
                <a:srgbClr val="000099"/>
              </a:solidFill>
              <a:latin typeface="+mn-lt"/>
            </a:endParaRPr>
          </a:p>
          <a:p>
            <a:pPr marL="342900" indent="-342900" eaLnBrk="1" hangingPunct="1">
              <a:buClr>
                <a:srgbClr val="A50021"/>
              </a:buClr>
            </a:pPr>
            <a:endParaRPr lang="en-US" sz="2800" b="1" dirty="0">
              <a:solidFill>
                <a:srgbClr val="000099"/>
              </a:solidFill>
              <a:latin typeface="+mn-lt"/>
            </a:endParaRPr>
          </a:p>
          <a:p>
            <a:pPr marL="342900" indent="-342900" eaLnBrk="1" hangingPunct="1">
              <a:buClr>
                <a:srgbClr val="A50021"/>
              </a:buClr>
            </a:pPr>
            <a:endParaRPr lang="en-US" sz="2800" b="1" dirty="0">
              <a:solidFill>
                <a:srgbClr val="000099"/>
              </a:solidFill>
              <a:latin typeface="+mn-lt"/>
            </a:endParaRPr>
          </a:p>
        </p:txBody>
      </p:sp>
      <p:graphicFrame>
        <p:nvGraphicFramePr>
          <p:cNvPr id="4" name="Chart 3"/>
          <p:cNvGraphicFramePr/>
          <p:nvPr>
            <p:extLst>
              <p:ext uri="{D42A27DB-BD31-4B8C-83A1-F6EECF244321}">
                <p14:modId xmlns:p14="http://schemas.microsoft.com/office/powerpoint/2010/main" val="541832874"/>
              </p:ext>
            </p:extLst>
          </p:nvPr>
        </p:nvGraphicFramePr>
        <p:xfrm>
          <a:off x="566928" y="1554480"/>
          <a:ext cx="7936992" cy="49437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552524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le 2"/>
          <p:cNvSpPr>
            <a:spLocks noGrp="1"/>
          </p:cNvSpPr>
          <p:nvPr>
            <p:ph type="ctrTitle"/>
          </p:nvPr>
        </p:nvSpPr>
        <p:spPr bwMode="auto">
          <a:xfrm>
            <a:off x="0" y="1635373"/>
            <a:ext cx="9144000" cy="8683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dirty="0">
                <a:latin typeface="Arial" panose="020B0604020202020204" pitchFamily="34" charset="0"/>
                <a:ea typeface="TradeGothic Bold"/>
              </a:rPr>
              <a:t>Americans Value </a:t>
            </a:r>
            <a:r>
              <a:rPr lang="en-US" altLang="en-US" sz="3200" dirty="0" smtClean="0">
                <a:latin typeface="Arial" panose="020B0604020202020204" pitchFamily="34" charset="0"/>
                <a:ea typeface="TradeGothic Bold"/>
              </a:rPr>
              <a:t>Arts &amp; Culture</a:t>
            </a:r>
            <a:endParaRPr lang="en-US" altLang="en-US" dirty="0">
              <a:latin typeface="Arial" panose="020B0604020202020204" pitchFamily="34" charset="0"/>
              <a:ea typeface="TradeGothic Bold"/>
            </a:endParaRPr>
          </a:p>
        </p:txBody>
      </p:sp>
      <p:pic>
        <p:nvPicPr>
          <p:cNvPr id="3" name="Picture 2"/>
          <p:cNvPicPr>
            <a:picLocks noChangeAspect="1"/>
          </p:cNvPicPr>
          <p:nvPr/>
        </p:nvPicPr>
        <p:blipFill>
          <a:blip r:embed="rId3"/>
          <a:stretch>
            <a:fillRect/>
          </a:stretch>
        </p:blipFill>
        <p:spPr>
          <a:xfrm>
            <a:off x="1991592" y="2560318"/>
            <a:ext cx="5166640" cy="3375662"/>
          </a:xfrm>
          <a:prstGeom prst="rect">
            <a:avLst/>
          </a:prstGeom>
        </p:spPr>
      </p:pic>
      <p:sp>
        <p:nvSpPr>
          <p:cNvPr id="13" name="Footer Placeholder 4"/>
          <p:cNvSpPr>
            <a:spLocks noGrp="1"/>
          </p:cNvSpPr>
          <p:nvPr>
            <p:ph type="ftr" sz="quarter" idx="10"/>
          </p:nvPr>
        </p:nvSpPr>
        <p:spPr bwMode="auto">
          <a:xfrm>
            <a:off x="29980" y="6464845"/>
            <a:ext cx="1970270" cy="341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US" altLang="en-US" sz="2000" i="0" dirty="0">
                <a:solidFill>
                  <a:srgbClr val="FF0000"/>
                </a:solidFill>
                <a:latin typeface="Arial Rounded MT Bold" panose="020F0704030504030204" pitchFamily="34" charset="0"/>
                <a:ea typeface="TradeGothic Bold"/>
              </a:rPr>
              <a:t>@ArtsInfoGuy</a:t>
            </a:r>
            <a:endParaRPr lang="en-US" altLang="en-US" i="0" dirty="0">
              <a:solidFill>
                <a:srgbClr val="FF0000"/>
              </a:solidFill>
              <a:latin typeface="Arial Rounded MT Bold" panose="020F0704030504030204" pitchFamily="34" charset="0"/>
              <a:ea typeface="TradeGothic Bold"/>
            </a:endParaRPr>
          </a:p>
        </p:txBody>
      </p:sp>
    </p:spTree>
    <p:extLst>
      <p:ext uri="{BB962C8B-B14F-4D97-AF65-F5344CB8AC3E}">
        <p14:creationId xmlns:p14="http://schemas.microsoft.com/office/powerpoint/2010/main" val="33016159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le 2"/>
          <p:cNvSpPr>
            <a:spLocks noGrp="1"/>
          </p:cNvSpPr>
          <p:nvPr>
            <p:ph type="ctrTitle"/>
          </p:nvPr>
        </p:nvSpPr>
        <p:spPr bwMode="auto">
          <a:xfrm>
            <a:off x="0" y="1277142"/>
            <a:ext cx="9144000" cy="8683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2800" u="sng" dirty="0">
                <a:solidFill>
                  <a:srgbClr val="000099"/>
                </a:solidFill>
              </a:rPr>
              <a:t>All</a:t>
            </a:r>
            <a:r>
              <a:rPr lang="en-US" sz="2800" dirty="0">
                <a:solidFill>
                  <a:srgbClr val="000099"/>
                </a:solidFill>
              </a:rPr>
              <a:t> U.S. Arts Industries (2014)</a:t>
            </a:r>
            <a:br>
              <a:rPr lang="en-US" sz="2800" dirty="0">
                <a:solidFill>
                  <a:srgbClr val="000099"/>
                </a:solidFill>
              </a:rPr>
            </a:br>
            <a:r>
              <a:rPr lang="en-US" sz="2800" dirty="0">
                <a:solidFill>
                  <a:srgbClr val="000099"/>
                </a:solidFill>
              </a:rPr>
              <a:t>$730 Billion = 4.2 Percent of GDP</a:t>
            </a:r>
          </a:p>
        </p:txBody>
      </p:sp>
      <p:sp>
        <p:nvSpPr>
          <p:cNvPr id="7" name="Rectangle 6"/>
          <p:cNvSpPr>
            <a:spLocks noChangeArrowheads="1"/>
          </p:cNvSpPr>
          <p:nvPr/>
        </p:nvSpPr>
        <p:spPr bwMode="auto">
          <a:xfrm>
            <a:off x="5016616" y="6088072"/>
            <a:ext cx="4102297" cy="415143"/>
          </a:xfrm>
          <a:prstGeom prst="rect">
            <a:avLst/>
          </a:prstGeom>
          <a:noFill/>
          <a:ln w="9525">
            <a:noFill/>
            <a:miter lim="800000"/>
            <a:headEnd/>
            <a:tailEnd/>
          </a:ln>
        </p:spPr>
        <p:txBody>
          <a:bodyPr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hangingPunct="1"/>
            <a:endParaRPr lang="en-US" sz="1400" dirty="0">
              <a:solidFill>
                <a:srgbClr val="000099"/>
              </a:solidFill>
              <a:latin typeface="Times New Roman" pitchFamily="18" charset="0"/>
            </a:endParaRPr>
          </a:p>
          <a:p>
            <a:pPr algn="r" eaLnBrk="1" hangingPunct="1"/>
            <a:r>
              <a:rPr lang="en-US" sz="1800" b="1" dirty="0">
                <a:latin typeface="+mj-lt"/>
              </a:rPr>
              <a:t>Source: U.S. Bureau of Economic Analysis</a:t>
            </a:r>
          </a:p>
          <a:p>
            <a:pPr marL="342900" indent="-342900" eaLnBrk="1" hangingPunct="1"/>
            <a:endParaRPr lang="en-US" sz="1400" dirty="0">
              <a:solidFill>
                <a:srgbClr val="000099"/>
              </a:solidFill>
              <a:latin typeface="Times New Roman" pitchFamily="18" charset="0"/>
            </a:endParaRPr>
          </a:p>
        </p:txBody>
      </p:sp>
      <p:graphicFrame>
        <p:nvGraphicFramePr>
          <p:cNvPr id="8" name="Chart 7">
            <a:extLst>
              <a:ext uri="{FF2B5EF4-FFF2-40B4-BE49-F238E27FC236}">
                <a16:creationId xmlns:a16="http://schemas.microsoft.com/office/drawing/2014/main" xmlns="" id="{BD027602-3B08-4677-84FA-3B9F62420167}"/>
              </a:ext>
            </a:extLst>
          </p:cNvPr>
          <p:cNvGraphicFramePr>
            <a:graphicFrameLocks/>
          </p:cNvGraphicFramePr>
          <p:nvPr>
            <p:extLst>
              <p:ext uri="{D42A27DB-BD31-4B8C-83A1-F6EECF244321}">
                <p14:modId xmlns:p14="http://schemas.microsoft.com/office/powerpoint/2010/main" val="2523835796"/>
              </p:ext>
            </p:extLst>
          </p:nvPr>
        </p:nvGraphicFramePr>
        <p:xfrm>
          <a:off x="1378038" y="2189170"/>
          <a:ext cx="7069676" cy="389890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630180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le 2"/>
          <p:cNvSpPr>
            <a:spLocks noGrp="1"/>
          </p:cNvSpPr>
          <p:nvPr>
            <p:ph type="ctrTitle"/>
          </p:nvPr>
        </p:nvSpPr>
        <p:spPr bwMode="auto">
          <a:xfrm>
            <a:off x="0" y="1277142"/>
            <a:ext cx="9144000" cy="52625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3200" dirty="0" smtClean="0">
                <a:solidFill>
                  <a:srgbClr val="000099"/>
                </a:solidFill>
              </a:rPr>
              <a:t>We</a:t>
            </a:r>
            <a:r>
              <a:rPr lang="en-US" sz="3200" dirty="0" smtClean="0">
                <a:solidFill>
                  <a:srgbClr val="000099"/>
                </a:solidFill>
              </a:rPr>
              <a:t> Make the Difference!</a:t>
            </a:r>
            <a:endParaRPr lang="en-US" sz="2800" dirty="0">
              <a:solidFill>
                <a:srgbClr val="000099"/>
              </a:solidFill>
            </a:endParaRPr>
          </a:p>
        </p:txBody>
      </p:sp>
      <p:sp>
        <p:nvSpPr>
          <p:cNvPr id="6" name="TextBox 5"/>
          <p:cNvSpPr txBox="1"/>
          <p:nvPr/>
        </p:nvSpPr>
        <p:spPr>
          <a:xfrm>
            <a:off x="870857" y="2165278"/>
            <a:ext cx="8113486" cy="3785652"/>
          </a:xfrm>
          <a:prstGeom prst="rect">
            <a:avLst/>
          </a:prstGeom>
          <a:noFill/>
        </p:spPr>
        <p:txBody>
          <a:bodyPr wrap="square" rtlCol="0">
            <a:spAutoFit/>
          </a:bodyPr>
          <a:lstStyle/>
          <a:p>
            <a:pPr marL="285750" indent="-285750">
              <a:buFont typeface="Wingdings" panose="05000000000000000000" pitchFamily="2" charset="2"/>
              <a:buChar char="ü"/>
              <a:defRPr sz="2000" b="1" i="0" u="none" strike="noStrike" kern="1200" baseline="0">
                <a:solidFill>
                  <a:schemeClr val="tx1">
                    <a:lumMod val="65000"/>
                    <a:lumOff val="35000"/>
                  </a:schemeClr>
                </a:solidFill>
                <a:latin typeface="+mn-lt"/>
                <a:ea typeface="+mn-ea"/>
                <a:cs typeface="+mn-cs"/>
              </a:defRPr>
            </a:pPr>
            <a:r>
              <a:rPr lang="en-US" sz="2000" b="1" dirty="0">
                <a:solidFill>
                  <a:schemeClr val="tx1">
                    <a:lumMod val="65000"/>
                    <a:lumOff val="35000"/>
                  </a:schemeClr>
                </a:solidFill>
                <a:latin typeface="+mn-lt"/>
              </a:rPr>
              <a:t>Get your AEP5 numbers and tools at </a:t>
            </a:r>
            <a:r>
              <a:rPr lang="en-US" sz="2000" b="1" dirty="0">
                <a:solidFill>
                  <a:srgbClr val="FF0000"/>
                </a:solidFill>
                <a:latin typeface="+mn-lt"/>
              </a:rPr>
              <a:t>www.ArtsUSA.org/AEP5</a:t>
            </a:r>
          </a:p>
          <a:p>
            <a:pPr>
              <a:defRPr sz="2000" b="1" i="0" u="none" strike="noStrike" kern="1200" baseline="0">
                <a:solidFill>
                  <a:schemeClr val="tx1">
                    <a:lumMod val="65000"/>
                    <a:lumOff val="35000"/>
                  </a:schemeClr>
                </a:solidFill>
                <a:latin typeface="+mn-lt"/>
                <a:ea typeface="+mn-ea"/>
                <a:cs typeface="+mn-cs"/>
              </a:defRPr>
            </a:pPr>
            <a:endParaRPr lang="en-US" sz="2000" b="1" dirty="0">
              <a:solidFill>
                <a:schemeClr val="tx1">
                  <a:lumMod val="65000"/>
                  <a:lumOff val="35000"/>
                </a:schemeClr>
              </a:solidFill>
              <a:latin typeface="+mn-lt"/>
            </a:endParaRPr>
          </a:p>
          <a:p>
            <a:pPr marL="285750" indent="-285750">
              <a:buFont typeface="Wingdings" panose="05000000000000000000" pitchFamily="2" charset="2"/>
              <a:buChar char="ü"/>
              <a:defRPr sz="2000" b="1" i="0" u="none" strike="noStrike" kern="1200" baseline="0">
                <a:solidFill>
                  <a:schemeClr val="tx1">
                    <a:lumMod val="65000"/>
                    <a:lumOff val="35000"/>
                  </a:schemeClr>
                </a:solidFill>
                <a:latin typeface="+mn-lt"/>
                <a:ea typeface="+mn-ea"/>
                <a:cs typeface="+mn-cs"/>
              </a:defRPr>
            </a:pPr>
            <a:r>
              <a:rPr lang="en-US" sz="2000" b="1" dirty="0">
                <a:solidFill>
                  <a:schemeClr val="tx1">
                    <a:lumMod val="65000"/>
                    <a:lumOff val="35000"/>
                  </a:schemeClr>
                </a:solidFill>
                <a:latin typeface="+mn-lt"/>
              </a:rPr>
              <a:t>Tell your arts story again and again . . . Do one of these per month!</a:t>
            </a:r>
            <a:endParaRPr lang="en-US" sz="2000" b="1" i="1" dirty="0">
              <a:solidFill>
                <a:srgbClr val="FF0000"/>
              </a:solidFill>
              <a:latin typeface="+mn-lt"/>
            </a:endParaRPr>
          </a:p>
          <a:p>
            <a:pPr marL="914400" lvl="1" indent="-457200">
              <a:buFont typeface="+mj-lt"/>
              <a:buAutoNum type="arabicPeriod"/>
              <a:defRPr sz="2000" b="1" i="0" u="none" strike="noStrike" kern="1200" baseline="0">
                <a:solidFill>
                  <a:schemeClr val="tx1">
                    <a:lumMod val="65000"/>
                    <a:lumOff val="35000"/>
                  </a:schemeClr>
                </a:solidFill>
                <a:latin typeface="+mn-lt"/>
                <a:ea typeface="+mn-ea"/>
                <a:cs typeface="+mn-cs"/>
              </a:defRPr>
            </a:pPr>
            <a:r>
              <a:rPr lang="en-US" sz="2000" b="1" dirty="0">
                <a:solidFill>
                  <a:schemeClr val="tx1">
                    <a:lumMod val="65000"/>
                    <a:lumOff val="35000"/>
                  </a:schemeClr>
                </a:solidFill>
                <a:latin typeface="+mn-lt"/>
              </a:rPr>
              <a:t>Chamber of Commerce Arts Breakfast </a:t>
            </a:r>
          </a:p>
          <a:p>
            <a:pPr marL="914400" lvl="1" indent="-457200">
              <a:buFont typeface="+mj-lt"/>
              <a:buAutoNum type="arabicPeriod"/>
              <a:defRPr sz="2000" b="1" i="0" u="none" strike="noStrike" kern="1200" baseline="0">
                <a:solidFill>
                  <a:schemeClr val="tx1">
                    <a:lumMod val="65000"/>
                    <a:lumOff val="35000"/>
                  </a:schemeClr>
                </a:solidFill>
                <a:latin typeface="+mn-lt"/>
                <a:ea typeface="+mn-ea"/>
                <a:cs typeface="+mn-cs"/>
              </a:defRPr>
            </a:pPr>
            <a:r>
              <a:rPr lang="en-US" sz="2000" b="1" dirty="0">
                <a:solidFill>
                  <a:schemeClr val="tx1">
                    <a:lumMod val="65000"/>
                    <a:lumOff val="35000"/>
                  </a:schemeClr>
                </a:solidFill>
                <a:latin typeface="+mn-lt"/>
              </a:rPr>
              <a:t>Rotary Club Lunch</a:t>
            </a:r>
          </a:p>
          <a:p>
            <a:pPr marL="914400" lvl="1" indent="-457200">
              <a:buFont typeface="+mj-lt"/>
              <a:buAutoNum type="arabicPeriod"/>
              <a:defRPr sz="2000" b="1" i="0" u="none" strike="noStrike" kern="1200" baseline="0">
                <a:solidFill>
                  <a:schemeClr val="tx1">
                    <a:lumMod val="65000"/>
                    <a:lumOff val="35000"/>
                  </a:schemeClr>
                </a:solidFill>
                <a:latin typeface="+mn-lt"/>
                <a:ea typeface="+mn-ea"/>
                <a:cs typeface="+mn-cs"/>
              </a:defRPr>
            </a:pPr>
            <a:r>
              <a:rPr lang="en-US" sz="2000" b="1" dirty="0">
                <a:solidFill>
                  <a:schemeClr val="tx1">
                    <a:lumMod val="65000"/>
                    <a:lumOff val="35000"/>
                  </a:schemeClr>
                </a:solidFill>
                <a:latin typeface="+mn-lt"/>
              </a:rPr>
              <a:t>Editorial Board meeting</a:t>
            </a:r>
          </a:p>
          <a:p>
            <a:pPr marL="914400" lvl="1" indent="-457200">
              <a:buFont typeface="+mj-lt"/>
              <a:buAutoNum type="arabicPeriod"/>
              <a:defRPr sz="2000" b="1" i="0" u="none" strike="noStrike" kern="1200" baseline="0">
                <a:solidFill>
                  <a:schemeClr val="tx1">
                    <a:lumMod val="65000"/>
                    <a:lumOff val="35000"/>
                  </a:schemeClr>
                </a:solidFill>
                <a:latin typeface="+mn-lt"/>
                <a:ea typeface="+mn-ea"/>
                <a:cs typeface="+mn-cs"/>
              </a:defRPr>
            </a:pPr>
            <a:r>
              <a:rPr lang="en-US" sz="2000" b="1" dirty="0">
                <a:solidFill>
                  <a:schemeClr val="tx1">
                    <a:lumMod val="65000"/>
                    <a:lumOff val="35000"/>
                  </a:schemeClr>
                </a:solidFill>
                <a:latin typeface="+mn-lt"/>
              </a:rPr>
              <a:t>City/County Council work session</a:t>
            </a:r>
          </a:p>
          <a:p>
            <a:pPr marL="914400" lvl="1" indent="-457200">
              <a:buFont typeface="+mj-lt"/>
              <a:buAutoNum type="arabicPeriod"/>
              <a:defRPr sz="2000" b="1" i="0" u="none" strike="noStrike" kern="1200" baseline="0">
                <a:solidFill>
                  <a:schemeClr val="tx1">
                    <a:lumMod val="65000"/>
                    <a:lumOff val="35000"/>
                  </a:schemeClr>
                </a:solidFill>
                <a:latin typeface="+mn-lt"/>
                <a:ea typeface="+mn-ea"/>
                <a:cs typeface="+mn-cs"/>
              </a:defRPr>
            </a:pPr>
            <a:r>
              <a:rPr lang="en-US" sz="2000" b="1" dirty="0">
                <a:solidFill>
                  <a:schemeClr val="tx1">
                    <a:lumMod val="65000"/>
                    <a:lumOff val="35000"/>
                  </a:schemeClr>
                </a:solidFill>
                <a:latin typeface="+mn-lt"/>
              </a:rPr>
              <a:t>Arts funders lunch</a:t>
            </a:r>
          </a:p>
          <a:p>
            <a:pPr marL="914400" lvl="1" indent="-457200">
              <a:buFont typeface="+mj-lt"/>
              <a:buAutoNum type="arabicPeriod"/>
              <a:defRPr sz="2000" b="1" i="0" u="none" strike="noStrike" kern="1200" baseline="0">
                <a:solidFill>
                  <a:schemeClr val="tx1">
                    <a:lumMod val="65000"/>
                    <a:lumOff val="35000"/>
                  </a:schemeClr>
                </a:solidFill>
                <a:latin typeface="+mn-lt"/>
                <a:ea typeface="+mn-ea"/>
                <a:cs typeface="+mn-cs"/>
              </a:defRPr>
            </a:pPr>
            <a:r>
              <a:rPr lang="en-US" sz="2000" b="1" dirty="0">
                <a:solidFill>
                  <a:schemeClr val="tx1">
                    <a:lumMod val="65000"/>
                    <a:lumOff val="35000"/>
                  </a:schemeClr>
                </a:solidFill>
              </a:rPr>
              <a:t>Email your Members of Congress TODAY!</a:t>
            </a:r>
          </a:p>
          <a:p>
            <a:pPr marL="914400" lvl="1" indent="-457200">
              <a:buFont typeface="+mj-lt"/>
              <a:buAutoNum type="arabicPeriod"/>
              <a:defRPr sz="2000" b="1" i="0" u="none" strike="noStrike" kern="1200" baseline="0">
                <a:solidFill>
                  <a:schemeClr val="tx1">
                    <a:lumMod val="65000"/>
                    <a:lumOff val="35000"/>
                  </a:schemeClr>
                </a:solidFill>
                <a:latin typeface="+mn-lt"/>
                <a:ea typeface="+mn-ea"/>
                <a:cs typeface="+mn-cs"/>
              </a:defRPr>
            </a:pPr>
            <a:endParaRPr lang="en-US" sz="2000" b="1" dirty="0">
              <a:solidFill>
                <a:schemeClr val="tx1">
                  <a:lumMod val="65000"/>
                  <a:lumOff val="35000"/>
                </a:schemeClr>
              </a:solidFill>
              <a:latin typeface="+mn-lt"/>
            </a:endParaRPr>
          </a:p>
          <a:p>
            <a:pPr marL="285750" indent="-285750">
              <a:buFont typeface="Wingdings" panose="05000000000000000000" pitchFamily="2" charset="2"/>
              <a:buChar char="ü"/>
              <a:defRPr sz="2000" b="1" i="0" u="none" strike="noStrike" kern="1200" baseline="0">
                <a:solidFill>
                  <a:schemeClr val="tx1">
                    <a:lumMod val="65000"/>
                    <a:lumOff val="35000"/>
                  </a:schemeClr>
                </a:solidFill>
                <a:latin typeface="+mn-lt"/>
                <a:ea typeface="+mn-ea"/>
                <a:cs typeface="+mn-cs"/>
              </a:defRPr>
            </a:pPr>
            <a:r>
              <a:rPr lang="en-US" sz="2000" b="1" dirty="0">
                <a:solidFill>
                  <a:schemeClr val="tx1">
                    <a:lumMod val="65000"/>
                    <a:lumOff val="35000"/>
                  </a:schemeClr>
                </a:solidFill>
                <a:latin typeface="+mn-lt"/>
              </a:rPr>
              <a:t>Join</a:t>
            </a:r>
            <a:r>
              <a:rPr lang="en-US" sz="2000" b="1" dirty="0">
                <a:solidFill>
                  <a:schemeClr val="tx1">
                    <a:lumMod val="65000"/>
                    <a:lumOff val="35000"/>
                  </a:schemeClr>
                </a:solidFill>
              </a:rPr>
              <a:t> the </a:t>
            </a:r>
            <a:r>
              <a:rPr lang="en-US" sz="2000" b="1" dirty="0">
                <a:solidFill>
                  <a:srgbClr val="FF0000"/>
                </a:solidFill>
              </a:rPr>
              <a:t>ArtsActionFund.org</a:t>
            </a:r>
            <a:r>
              <a:rPr lang="en-US" sz="2000" b="1" dirty="0">
                <a:solidFill>
                  <a:schemeClr val="tx1">
                    <a:lumMod val="65000"/>
                    <a:lumOff val="35000"/>
                  </a:schemeClr>
                </a:solidFill>
              </a:rPr>
              <a:t>.  It’s free!</a:t>
            </a:r>
          </a:p>
          <a:p>
            <a:pPr marL="285750" indent="-285750">
              <a:buFont typeface="Wingdings" panose="05000000000000000000" pitchFamily="2" charset="2"/>
              <a:buChar char="ü"/>
              <a:defRPr sz="2000" b="1" i="0" u="none" strike="noStrike" kern="1200" baseline="0">
                <a:solidFill>
                  <a:schemeClr val="tx1">
                    <a:lumMod val="65000"/>
                    <a:lumOff val="35000"/>
                  </a:schemeClr>
                </a:solidFill>
                <a:latin typeface="+mn-lt"/>
                <a:ea typeface="+mn-ea"/>
                <a:cs typeface="+mn-cs"/>
              </a:defRPr>
            </a:pPr>
            <a:endParaRPr lang="en-US" sz="2000" b="1" dirty="0">
              <a:solidFill>
                <a:schemeClr val="tx1">
                  <a:lumMod val="65000"/>
                  <a:lumOff val="35000"/>
                </a:schemeClr>
              </a:solidFill>
            </a:endParaRPr>
          </a:p>
        </p:txBody>
      </p:sp>
    </p:spTree>
    <p:extLst>
      <p:ext uri="{BB962C8B-B14F-4D97-AF65-F5344CB8AC3E}">
        <p14:creationId xmlns:p14="http://schemas.microsoft.com/office/powerpoint/2010/main" val="7074469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noChangeArrowheads="1"/>
          </p:cNvSpPr>
          <p:nvPr/>
        </p:nvSpPr>
        <p:spPr bwMode="auto">
          <a:xfrm>
            <a:off x="-1" y="1645920"/>
            <a:ext cx="9144001" cy="3236976"/>
          </a:xfrm>
          <a:prstGeom prst="rect">
            <a:avLst/>
          </a:prstGeom>
          <a:noFill/>
          <a:ln w="9525">
            <a:noFill/>
            <a:miter lim="800000"/>
            <a:headEnd/>
            <a:tailEnd/>
          </a:ln>
          <a:effectLst/>
        </p:spPr>
        <p:txBody>
          <a:bodyPr anchor="ctr"/>
          <a:lstStyle/>
          <a:p>
            <a:pPr algn="ctr" eaLnBrk="1" hangingPunct="1"/>
            <a:endParaRPr lang="en-US" sz="5400" b="1" i="1" dirty="0">
              <a:solidFill>
                <a:srgbClr val="000099"/>
              </a:solidFill>
              <a:latin typeface="+mj-lt"/>
            </a:endParaRPr>
          </a:p>
          <a:p>
            <a:pPr algn="ctr" eaLnBrk="1" hangingPunct="1"/>
            <a:r>
              <a:rPr lang="en-US" sz="5400" b="1" dirty="0" smtClean="0">
                <a:solidFill>
                  <a:srgbClr val="000099"/>
                </a:solidFill>
                <a:latin typeface="Arial" panose="020B0604020202020204" pitchFamily="34" charset="0"/>
                <a:cs typeface="Arial" panose="020B0604020202020204" pitchFamily="34" charset="0"/>
              </a:rPr>
              <a:t>Arts + Culture</a:t>
            </a:r>
            <a:r>
              <a:rPr lang="en-US" sz="5400" b="1" dirty="0" smtClean="0">
                <a:solidFill>
                  <a:srgbClr val="000099"/>
                </a:solidFill>
                <a:latin typeface="Arial" panose="020B0604020202020204" pitchFamily="34" charset="0"/>
                <a:cs typeface="Arial" panose="020B0604020202020204" pitchFamily="34" charset="0"/>
              </a:rPr>
              <a:t> </a:t>
            </a:r>
          </a:p>
          <a:p>
            <a:pPr algn="ctr" eaLnBrk="1" hangingPunct="1"/>
            <a:r>
              <a:rPr lang="en-US" sz="5400" b="1" dirty="0" smtClean="0">
                <a:solidFill>
                  <a:srgbClr val="000099"/>
                </a:solidFill>
                <a:latin typeface="Arial" panose="020B0604020202020204" pitchFamily="34" charset="0"/>
                <a:cs typeface="Arial" panose="020B0604020202020204" pitchFamily="34" charset="0"/>
              </a:rPr>
              <a:t>Means </a:t>
            </a:r>
            <a:r>
              <a:rPr lang="en-US" sz="5400" b="1" dirty="0">
                <a:solidFill>
                  <a:srgbClr val="000099"/>
                </a:solidFill>
                <a:latin typeface="Arial" panose="020B0604020202020204" pitchFamily="34" charset="0"/>
                <a:cs typeface="Arial" panose="020B0604020202020204" pitchFamily="34" charset="0"/>
              </a:rPr>
              <a:t>Business</a:t>
            </a:r>
            <a:r>
              <a:rPr lang="en-US" sz="5400" b="1" dirty="0" smtClean="0">
                <a:solidFill>
                  <a:srgbClr val="000099"/>
                </a:solidFill>
                <a:latin typeface="Arial" panose="020B0604020202020204" pitchFamily="34" charset="0"/>
                <a:cs typeface="Arial" panose="020B0604020202020204" pitchFamily="34" charset="0"/>
              </a:rPr>
              <a:t>!</a:t>
            </a:r>
            <a:r>
              <a:rPr lang="en-US" sz="4800" b="1" dirty="0">
                <a:solidFill>
                  <a:srgbClr val="000099"/>
                </a:solidFill>
                <a:latin typeface="+mn-lt"/>
                <a:cs typeface="Arial" panose="020B0604020202020204" pitchFamily="34" charset="0"/>
              </a:rPr>
              <a:t/>
            </a:r>
            <a:br>
              <a:rPr lang="en-US" sz="4800" b="1" dirty="0">
                <a:solidFill>
                  <a:srgbClr val="000099"/>
                </a:solidFill>
                <a:latin typeface="+mn-lt"/>
                <a:cs typeface="Arial" panose="020B0604020202020204" pitchFamily="34" charset="0"/>
              </a:rPr>
            </a:br>
            <a:r>
              <a:rPr lang="en-US" sz="3200" b="1" dirty="0">
                <a:solidFill>
                  <a:srgbClr val="000099"/>
                </a:solidFill>
                <a:latin typeface="+mn-lt"/>
                <a:cs typeface="Arial" panose="020B0604020202020204" pitchFamily="34" charset="0"/>
              </a:rPr>
              <a:t>AmericansForTheArts.org/AEP5</a:t>
            </a:r>
          </a:p>
          <a:p>
            <a:pPr algn="ctr" eaLnBrk="1" hangingPunct="1"/>
            <a:endParaRPr lang="en-US" sz="3200" b="1" dirty="0">
              <a:solidFill>
                <a:srgbClr val="000099"/>
              </a:solidFill>
              <a:latin typeface="+mn-lt"/>
              <a:cs typeface="Arial" panose="020B0604020202020204" pitchFamily="34" charset="0"/>
            </a:endParaRPr>
          </a:p>
        </p:txBody>
      </p:sp>
      <p:sp>
        <p:nvSpPr>
          <p:cNvPr id="4" name="Footer Placeholder 4"/>
          <p:cNvSpPr>
            <a:spLocks noGrp="1"/>
          </p:cNvSpPr>
          <p:nvPr>
            <p:ph type="ftr" sz="quarter" idx="10"/>
          </p:nvPr>
        </p:nvSpPr>
        <p:spPr bwMode="auto">
          <a:xfrm>
            <a:off x="29980" y="6464845"/>
            <a:ext cx="1970270" cy="341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endParaRPr lang="en-US" altLang="en-US" i="0" dirty="0">
              <a:solidFill>
                <a:srgbClr val="FF0000"/>
              </a:solidFill>
              <a:latin typeface="Arial Rounded MT Bold" panose="020F0704030504030204" pitchFamily="34" charset="0"/>
              <a:ea typeface="TradeGothic Bold"/>
            </a:endParaRPr>
          </a:p>
        </p:txBody>
      </p:sp>
    </p:spTree>
    <p:extLst>
      <p:ext uri="{BB962C8B-B14F-4D97-AF65-F5344CB8AC3E}">
        <p14:creationId xmlns:p14="http://schemas.microsoft.com/office/powerpoint/2010/main" val="3411817171"/>
      </p:ext>
    </p:extLst>
  </p:cSld>
  <p:clrMapOvr>
    <a:masterClrMapping/>
  </p:clrMapOvr>
  <p:timing>
    <p:tnLst>
      <p:par>
        <p:cTn id="1" dur="indefinite" restart="never" nodeType="tmRoot"/>
      </p:par>
    </p:tnLst>
  </p:timing>
</p:sld>
</file>

<file path=ppt/theme/theme1.xml><?xml version="1.0" encoding="utf-8"?>
<a:theme xmlns:a="http://schemas.openxmlformats.org/drawingml/2006/main" name="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age Option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Page Option 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Sponsor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8296</TotalTime>
  <Words>1898</Words>
  <Application>Microsoft Macintosh PowerPoint</Application>
  <PresentationFormat>On-screen Show (4:3)</PresentationFormat>
  <Paragraphs>173</Paragraphs>
  <Slides>19</Slides>
  <Notes>19</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19</vt:i4>
      </vt:variant>
    </vt:vector>
  </HeadingPairs>
  <TitlesOfParts>
    <vt:vector size="34" baseType="lpstr">
      <vt:lpstr>Arial Rounded MT Bold</vt:lpstr>
      <vt:lpstr>Calibri</vt:lpstr>
      <vt:lpstr>Fairfield LH Light</vt:lpstr>
      <vt:lpstr>Mangal</vt:lpstr>
      <vt:lpstr>Times</vt:lpstr>
      <vt:lpstr>Times New Roman</vt:lpstr>
      <vt:lpstr>Trade Gothic LT Std</vt:lpstr>
      <vt:lpstr>TradeGothic</vt:lpstr>
      <vt:lpstr>TradeGothic Bold</vt:lpstr>
      <vt:lpstr>Wingdings</vt:lpstr>
      <vt:lpstr>Arial</vt:lpstr>
      <vt:lpstr>Title</vt:lpstr>
      <vt:lpstr>Page Option 1</vt:lpstr>
      <vt:lpstr>Page Option 2</vt:lpstr>
      <vt:lpstr>Sponsor Page</vt:lpstr>
      <vt:lpstr>WACO, TEXAS </vt:lpstr>
      <vt:lpstr>PowerPoint Presentation</vt:lpstr>
      <vt:lpstr>PowerPoint Presentation</vt:lpstr>
      <vt:lpstr>PowerPoint Presentation</vt:lpstr>
      <vt:lpstr>PowerPoint Presentation</vt:lpstr>
      <vt:lpstr>National Impact, $166.3 billion (2015)</vt:lpstr>
      <vt:lpstr>Waco, $63.7 million</vt:lpstr>
      <vt:lpstr>Jobs Supported (FTE)</vt:lpstr>
      <vt:lpstr>State &amp; Local Government Revenue</vt:lpstr>
      <vt:lpstr>Attendees in Waco Spent  $24.74 Per Person, Per Event</vt:lpstr>
      <vt:lpstr>Waco Audiences: Local vs. Non-Local</vt:lpstr>
      <vt:lpstr>USA Event-Related Spending Local vs. Non-Local</vt:lpstr>
      <vt:lpstr>spending on meals Local vs. Non-Local</vt:lpstr>
      <vt:lpstr>PowerPoint Presentation</vt:lpstr>
      <vt:lpstr>Participation by Income</vt:lpstr>
      <vt:lpstr>Americans Value Arts &amp; Culture</vt:lpstr>
      <vt:lpstr>All U.S. Arts Industries (2014) $730 Billion = 4.2 Percent of GDP</vt:lpstr>
      <vt:lpstr>We Make the Difference!</vt:lpstr>
      <vt:lpstr>PowerPoint Presentation</vt:lpstr>
    </vt:vector>
  </TitlesOfParts>
  <Company>Sagetopia</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Goes Here</dc:title>
  <dc:creator>Song Han</dc:creator>
  <cp:lastModifiedBy>Bond, Fiona</cp:lastModifiedBy>
  <cp:revision>280</cp:revision>
  <cp:lastPrinted>2017-06-06T15:45:14Z</cp:lastPrinted>
  <dcterms:created xsi:type="dcterms:W3CDTF">2017-05-23T19:19:09Z</dcterms:created>
  <dcterms:modified xsi:type="dcterms:W3CDTF">2017-06-22T04:59:28Z</dcterms:modified>
</cp:coreProperties>
</file>